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7" r:id="rId4"/>
    <p:sldId id="265" r:id="rId5"/>
    <p:sldId id="258" r:id="rId6"/>
    <p:sldId id="260" r:id="rId7"/>
    <p:sldId id="261" r:id="rId8"/>
    <p:sldId id="262" r:id="rId9"/>
    <p:sldId id="263" r:id="rId10"/>
    <p:sldId id="264"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8355390" cy="1646302"/>
          </a:xfrm>
        </p:spPr>
        <p:txBody>
          <a:bodyPr/>
          <a:lstStyle/>
          <a:p>
            <a:pPr algn="ctr"/>
            <a:r>
              <a:rPr lang="en-GB" dirty="0">
                <a:latin typeface="SassoonCRInfant" panose="02010503020300020003" pitchFamily="2" charset="0"/>
              </a:rPr>
              <a:t>Maltese Road Primary School</a:t>
            </a:r>
            <a:br>
              <a:rPr lang="en-GB" dirty="0">
                <a:latin typeface="SassoonCRInfant" panose="02010503020300020003" pitchFamily="2" charset="0"/>
              </a:rPr>
            </a:br>
            <a:r>
              <a:rPr lang="en-GB" dirty="0">
                <a:latin typeface="SassoonCRInfant" panose="02010503020300020003" pitchFamily="2" charset="0"/>
              </a:rPr>
              <a:t>KS1 </a:t>
            </a:r>
            <a:br>
              <a:rPr lang="en-GB" dirty="0">
                <a:latin typeface="SassoonCRInfant" panose="02010503020300020003" pitchFamily="2" charset="0"/>
              </a:rPr>
            </a:br>
            <a:r>
              <a:rPr lang="en-GB" dirty="0">
                <a:latin typeface="SassoonCRInfant" panose="02010503020300020003" pitchFamily="2" charset="0"/>
              </a:rPr>
              <a:t> 2023-2024</a:t>
            </a:r>
          </a:p>
        </p:txBody>
      </p:sp>
    </p:spTree>
    <p:extLst>
      <p:ext uri="{BB962C8B-B14F-4D97-AF65-F5344CB8AC3E}">
        <p14:creationId xmlns:p14="http://schemas.microsoft.com/office/powerpoint/2010/main" val="3706827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School equipment</a:t>
            </a:r>
          </a:p>
        </p:txBody>
      </p:sp>
      <p:sp>
        <p:nvSpPr>
          <p:cNvPr id="3" name="Content Placeholder 2"/>
          <p:cNvSpPr>
            <a:spLocks noGrp="1"/>
          </p:cNvSpPr>
          <p:nvPr>
            <p:ph idx="1"/>
          </p:nvPr>
        </p:nvSpPr>
        <p:spPr>
          <a:xfrm>
            <a:off x="677333" y="1864256"/>
            <a:ext cx="9067799" cy="3880773"/>
          </a:xfrm>
        </p:spPr>
        <p:txBody>
          <a:bodyPr>
            <a:normAutofit/>
          </a:bodyPr>
          <a:lstStyle/>
          <a:p>
            <a:r>
              <a:rPr lang="en-GB" sz="2800" dirty="0">
                <a:latin typeface="Arial Narrow" panose="020B0606020202030204" pitchFamily="34" charset="0"/>
              </a:rPr>
              <a:t>Please ensure children have school book bags or small backpacks. Our pegs are not big enough to accommodate big rucksacks and coats. </a:t>
            </a:r>
          </a:p>
          <a:p>
            <a:r>
              <a:rPr lang="en-GB" sz="2800" dirty="0">
                <a:latin typeface="Arial Narrow" panose="020B0606020202030204" pitchFamily="34" charset="0"/>
              </a:rPr>
              <a:t>Children should be bringing in their reading book and reading logs into school everyday for adults to check. </a:t>
            </a:r>
          </a:p>
          <a:p>
            <a:r>
              <a:rPr lang="en-GB" sz="2800" dirty="0">
                <a:latin typeface="Arial Narrow" panose="020B0606020202030204" pitchFamily="34" charset="0"/>
              </a:rPr>
              <a:t>All children should have a named water bottle. </a:t>
            </a:r>
          </a:p>
          <a:p>
            <a:r>
              <a:rPr lang="en-GB" sz="2800" dirty="0">
                <a:latin typeface="Arial Narrow" panose="020B0606020202030204" pitchFamily="34" charset="0"/>
              </a:rPr>
              <a:t>No pencil cases are needed at school. </a:t>
            </a:r>
          </a:p>
        </p:txBody>
      </p:sp>
    </p:spTree>
    <p:extLst>
      <p:ext uri="{BB962C8B-B14F-4D97-AF65-F5344CB8AC3E}">
        <p14:creationId xmlns:p14="http://schemas.microsoft.com/office/powerpoint/2010/main" val="17572398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46168-68EE-4DEB-8CB1-62C966E06C52}"/>
              </a:ext>
            </a:extLst>
          </p:cNvPr>
          <p:cNvSpPr>
            <a:spLocks noGrp="1"/>
          </p:cNvSpPr>
          <p:nvPr>
            <p:ph type="title"/>
          </p:nvPr>
        </p:nvSpPr>
        <p:spPr/>
        <p:txBody>
          <a:bodyPr/>
          <a:lstStyle/>
          <a:p>
            <a:r>
              <a:rPr lang="en-GB" dirty="0"/>
              <a:t>Thank you for coming. </a:t>
            </a:r>
          </a:p>
        </p:txBody>
      </p:sp>
      <p:sp>
        <p:nvSpPr>
          <p:cNvPr id="3" name="Content Placeholder 2">
            <a:extLst>
              <a:ext uri="{FF2B5EF4-FFF2-40B4-BE49-F238E27FC236}">
                <a16:creationId xmlns:a16="http://schemas.microsoft.com/office/drawing/2014/main" id="{6FDAFC4D-3EBA-42F5-835F-56EFD0D8C556}"/>
              </a:ext>
            </a:extLst>
          </p:cNvPr>
          <p:cNvSpPr>
            <a:spLocks noGrp="1"/>
          </p:cNvSpPr>
          <p:nvPr>
            <p:ph idx="1"/>
          </p:nvPr>
        </p:nvSpPr>
        <p:spPr/>
        <p:txBody>
          <a:bodyPr>
            <a:normAutofit/>
          </a:bodyPr>
          <a:lstStyle/>
          <a:p>
            <a:r>
              <a:rPr lang="en-GB" sz="3600" dirty="0">
                <a:latin typeface="Arial Narrow" panose="020B0606020202030204" pitchFamily="34" charset="0"/>
              </a:rPr>
              <a:t>Please check the weekly newsletter and class Dojos for any other information. </a:t>
            </a:r>
          </a:p>
        </p:txBody>
      </p:sp>
    </p:spTree>
    <p:extLst>
      <p:ext uri="{BB962C8B-B14F-4D97-AF65-F5344CB8AC3E}">
        <p14:creationId xmlns:p14="http://schemas.microsoft.com/office/powerpoint/2010/main" val="3422730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Sassoon Infant Std" panose="020B0503020103030203" pitchFamily="34" charset="0"/>
              </a:rPr>
              <a:t>Start/Finish times</a:t>
            </a:r>
          </a:p>
        </p:txBody>
      </p:sp>
      <p:sp>
        <p:nvSpPr>
          <p:cNvPr id="3" name="Content Placeholder 2"/>
          <p:cNvSpPr>
            <a:spLocks noGrp="1"/>
          </p:cNvSpPr>
          <p:nvPr>
            <p:ph idx="1"/>
          </p:nvPr>
        </p:nvSpPr>
        <p:spPr>
          <a:xfrm>
            <a:off x="572831" y="1468258"/>
            <a:ext cx="9720700" cy="5128485"/>
          </a:xfrm>
        </p:spPr>
        <p:txBody>
          <a:bodyPr>
            <a:normAutofit/>
          </a:bodyPr>
          <a:lstStyle/>
          <a:p>
            <a:r>
              <a:rPr lang="en-GB" sz="2100" dirty="0">
                <a:latin typeface="Arial Narrow" panose="020B0606020202030204" pitchFamily="34" charset="0"/>
              </a:rPr>
              <a:t>School gates open at 8:30am for pupils to arrive and enter their classrooms. All pupils should be in class by 8:40am as this is the official start of the school day.</a:t>
            </a:r>
          </a:p>
          <a:p>
            <a:pPr marL="0" indent="0">
              <a:buNone/>
            </a:pPr>
            <a:r>
              <a:rPr lang="en-GB" sz="2100" dirty="0">
                <a:latin typeface="Arial Narrow" panose="020B0606020202030204" pitchFamily="34" charset="0"/>
              </a:rPr>
              <a:t> </a:t>
            </a:r>
            <a:endParaRPr lang="en-GB" sz="2100" i="1" dirty="0">
              <a:latin typeface="Arial Narrow" panose="020B0606020202030204" pitchFamily="34" charset="0"/>
            </a:endParaRPr>
          </a:p>
          <a:p>
            <a:pPr fontAlgn="t"/>
            <a:r>
              <a:rPr lang="en-GB" sz="2100" dirty="0">
                <a:latin typeface="Arial Narrow" panose="020B0606020202030204" pitchFamily="34" charset="0"/>
              </a:rPr>
              <a:t>Reception, Year 1 and Year 2 classes finish at 2.50pm</a:t>
            </a:r>
          </a:p>
          <a:p>
            <a:pPr fontAlgn="t"/>
            <a:r>
              <a:rPr lang="en-GB" sz="2100" dirty="0">
                <a:latin typeface="Arial Narrow" panose="020B0606020202030204" pitchFamily="34" charset="0"/>
              </a:rPr>
              <a:t>Siblings can be collected at 3pm. </a:t>
            </a:r>
          </a:p>
          <a:p>
            <a:pPr fontAlgn="t"/>
            <a:r>
              <a:rPr lang="en-GB" sz="2100" dirty="0">
                <a:latin typeface="Arial Narrow" panose="020B0606020202030204" pitchFamily="34" charset="0"/>
              </a:rPr>
              <a:t>If children are not collected by 3pm, they will be sent to the library. </a:t>
            </a:r>
            <a:endParaRPr lang="en-GB" sz="2400" dirty="0">
              <a:latin typeface="Arial Narrow" panose="020B0606020202030204" pitchFamily="34" charset="0"/>
            </a:endParaRPr>
          </a:p>
          <a:p>
            <a:pPr fontAlgn="t"/>
            <a:endParaRPr lang="en-GB" sz="2100" dirty="0">
              <a:latin typeface="Arial Narrow" panose="020B0606020202030204" pitchFamily="34" charset="0"/>
            </a:endParaRPr>
          </a:p>
          <a:p>
            <a:r>
              <a:rPr lang="en-GB" sz="2100" dirty="0">
                <a:latin typeface="Arial Narrow" panose="020B0606020202030204" pitchFamily="34" charset="0"/>
              </a:rPr>
              <a:t>No MUGA play or climbing frame after school due to insurance.</a:t>
            </a:r>
          </a:p>
          <a:p>
            <a:pPr fontAlgn="t"/>
            <a:r>
              <a:rPr lang="en-GB" sz="2100" i="1" dirty="0">
                <a:latin typeface="Arial Narrow" panose="020B0606020202030204" pitchFamily="34" charset="0"/>
              </a:rPr>
              <a:t>Please note that staggered finish times are in place to help manage traffic congestion and parking in Maltese Road.</a:t>
            </a:r>
            <a:endParaRPr lang="en-GB" sz="2100" dirty="0">
              <a:latin typeface="Arial Narrow" panose="020B0606020202030204" pitchFamily="34" charset="0"/>
            </a:endParaRPr>
          </a:p>
          <a:p>
            <a:pPr marL="0" indent="0" fontAlgn="t">
              <a:buNone/>
            </a:pPr>
            <a:endParaRPr lang="en-GB" sz="2100" dirty="0">
              <a:latin typeface="Sassoon Infant Std" panose="020B0503020103030203" pitchFamily="34" charset="0"/>
            </a:endParaRPr>
          </a:p>
          <a:p>
            <a:endParaRPr lang="en-GB" dirty="0">
              <a:latin typeface="Sassoon Infant Std" panose="020B0503020103030203" pitchFamily="34" charset="0"/>
            </a:endParaRPr>
          </a:p>
          <a:p>
            <a:endParaRPr lang="en-GB" dirty="0">
              <a:latin typeface="SassoonCRInfant" panose="02010503020300020003" pitchFamily="2" charset="0"/>
            </a:endParaRPr>
          </a:p>
        </p:txBody>
      </p:sp>
    </p:spTree>
    <p:extLst>
      <p:ext uri="{BB962C8B-B14F-4D97-AF65-F5344CB8AC3E}">
        <p14:creationId xmlns:p14="http://schemas.microsoft.com/office/powerpoint/2010/main" val="449536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Homework/Reading</a:t>
            </a:r>
          </a:p>
        </p:txBody>
      </p:sp>
      <p:sp>
        <p:nvSpPr>
          <p:cNvPr id="3" name="Content Placeholder 2"/>
          <p:cNvSpPr>
            <a:spLocks noGrp="1"/>
          </p:cNvSpPr>
          <p:nvPr>
            <p:ph idx="1"/>
          </p:nvPr>
        </p:nvSpPr>
        <p:spPr>
          <a:xfrm>
            <a:off x="677333" y="1591733"/>
            <a:ext cx="9575799" cy="4449629"/>
          </a:xfrm>
        </p:spPr>
        <p:txBody>
          <a:bodyPr>
            <a:normAutofit fontScale="92500" lnSpcReduction="10000"/>
          </a:bodyPr>
          <a:lstStyle/>
          <a:p>
            <a:pPr marL="0" indent="0">
              <a:buNone/>
            </a:pPr>
            <a:r>
              <a:rPr lang="en-GB" sz="2800" u="sng" dirty="0">
                <a:latin typeface="Arial Narrow" panose="020B0606020202030204" pitchFamily="34" charset="0"/>
              </a:rPr>
              <a:t>All children will receive:</a:t>
            </a:r>
          </a:p>
          <a:p>
            <a:r>
              <a:rPr lang="en-GB" sz="2800" dirty="0">
                <a:latin typeface="Arial Narrow" panose="020B0606020202030204" pitchFamily="34" charset="0"/>
              </a:rPr>
              <a:t>Half termly writing bingo which will include activities linked to writing skills the children have been learning in school.</a:t>
            </a:r>
          </a:p>
          <a:p>
            <a:r>
              <a:rPr lang="en-GB" sz="2800" dirty="0">
                <a:latin typeface="Arial Narrow" panose="020B0606020202030204" pitchFamily="34" charset="0"/>
              </a:rPr>
              <a:t>Spellings to practise on the back of the bingo sheet. Spellings will then also be put on Spelling Frame if children would like to practise on these online. These will be tested during dictated sentences. </a:t>
            </a:r>
          </a:p>
          <a:p>
            <a:r>
              <a:rPr lang="en-GB" sz="2800" dirty="0">
                <a:latin typeface="Arial Narrow" panose="020B0606020202030204" pitchFamily="34" charset="0"/>
              </a:rPr>
              <a:t>Maths will be set weekly on </a:t>
            </a:r>
            <a:r>
              <a:rPr lang="en-GB" sz="2800" dirty="0" err="1">
                <a:latin typeface="Arial Narrow" panose="020B0606020202030204" pitchFamily="34" charset="0"/>
              </a:rPr>
              <a:t>PurpleMash</a:t>
            </a:r>
            <a:endParaRPr lang="en-GB" sz="2800" dirty="0">
              <a:latin typeface="Arial Narrow" panose="020B0606020202030204" pitchFamily="34" charset="0"/>
            </a:endParaRPr>
          </a:p>
          <a:p>
            <a:r>
              <a:rPr lang="en-GB" sz="2800" dirty="0">
                <a:latin typeface="Arial Narrow" panose="020B0606020202030204" pitchFamily="34" charset="0"/>
              </a:rPr>
              <a:t>Children are expected to read at least 3 times a week and this should be signed by an adult in their reading log. They will have the chance to be a </a:t>
            </a:r>
            <a:r>
              <a:rPr lang="en-GB" sz="2800" b="1" dirty="0">
                <a:latin typeface="Arial Narrow" panose="020B0606020202030204" pitchFamily="34" charset="0"/>
              </a:rPr>
              <a:t>super reader </a:t>
            </a:r>
            <a:r>
              <a:rPr lang="en-GB" sz="2800" dirty="0">
                <a:latin typeface="Arial Narrow" panose="020B0606020202030204" pitchFamily="34" charset="0"/>
              </a:rPr>
              <a:t>each time they read. </a:t>
            </a:r>
            <a:endParaRPr lang="en-GB" dirty="0">
              <a:latin typeface="Arial Narrow" panose="020B0606020202030204" pitchFamily="34" charset="0"/>
            </a:endParaRPr>
          </a:p>
          <a:p>
            <a:endParaRPr lang="en-GB" dirty="0">
              <a:latin typeface="SassoonCRInfant" panose="02010503020300020003" pitchFamily="2" charset="0"/>
            </a:endParaRPr>
          </a:p>
        </p:txBody>
      </p:sp>
    </p:spTree>
    <p:extLst>
      <p:ext uri="{BB962C8B-B14F-4D97-AF65-F5344CB8AC3E}">
        <p14:creationId xmlns:p14="http://schemas.microsoft.com/office/powerpoint/2010/main" val="1724797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515C4-0D8A-4097-A486-F54DD7BD44F8}"/>
              </a:ext>
            </a:extLst>
          </p:cNvPr>
          <p:cNvSpPr>
            <a:spLocks noGrp="1"/>
          </p:cNvSpPr>
          <p:nvPr>
            <p:ph type="title"/>
          </p:nvPr>
        </p:nvSpPr>
        <p:spPr/>
        <p:txBody>
          <a:bodyPr/>
          <a:lstStyle/>
          <a:p>
            <a:r>
              <a:rPr lang="en-GB" dirty="0"/>
              <a:t>Books coming home</a:t>
            </a:r>
          </a:p>
        </p:txBody>
      </p:sp>
      <p:sp>
        <p:nvSpPr>
          <p:cNvPr id="3" name="Content Placeholder 2">
            <a:extLst>
              <a:ext uri="{FF2B5EF4-FFF2-40B4-BE49-F238E27FC236}">
                <a16:creationId xmlns:a16="http://schemas.microsoft.com/office/drawing/2014/main" id="{B8E10BE8-D522-424F-ADA6-033F89B1E7FE}"/>
              </a:ext>
            </a:extLst>
          </p:cNvPr>
          <p:cNvSpPr>
            <a:spLocks noGrp="1"/>
          </p:cNvSpPr>
          <p:nvPr>
            <p:ph idx="1"/>
          </p:nvPr>
        </p:nvSpPr>
        <p:spPr>
          <a:xfrm>
            <a:off x="677333" y="1632555"/>
            <a:ext cx="9934859" cy="4497789"/>
          </a:xfrm>
        </p:spPr>
        <p:txBody>
          <a:bodyPr>
            <a:normAutofit/>
          </a:bodyPr>
          <a:lstStyle/>
          <a:p>
            <a:r>
              <a:rPr lang="en-GB" sz="2800" dirty="0">
                <a:latin typeface="Arial Narrow" panose="020B0606020202030204" pitchFamily="34" charset="0"/>
              </a:rPr>
              <a:t>Sharing book and a group reading book. </a:t>
            </a:r>
          </a:p>
          <a:p>
            <a:endParaRPr lang="en-GB" dirty="0">
              <a:latin typeface="Arial Narrow" panose="020B0606020202030204" pitchFamily="34" charset="0"/>
            </a:endParaRPr>
          </a:p>
          <a:p>
            <a:r>
              <a:rPr lang="en-GB" sz="2000" b="0" i="0" dirty="0">
                <a:solidFill>
                  <a:schemeClr val="tx1"/>
                </a:solidFill>
                <a:effectLst/>
                <a:latin typeface="Arial Narrow" panose="020B0606020202030204" pitchFamily="34" charset="0"/>
              </a:rPr>
              <a:t>The sharing book is closely matched to your child's phonetic ability but there may be certain sounds or tricky words which they have not yet learnt. The purpose of these books is for you and your child to have a go at reading and sharing them together, please tell your child a word if they are unsure of how to decode it or what it means. These books will be changed twice a week</a:t>
            </a:r>
          </a:p>
          <a:p>
            <a:endParaRPr lang="en-GB" sz="2000" dirty="0">
              <a:solidFill>
                <a:schemeClr val="tx1"/>
              </a:solidFill>
              <a:latin typeface="Arial Narrow" panose="020B0606020202030204" pitchFamily="34" charset="0"/>
            </a:endParaRPr>
          </a:p>
          <a:p>
            <a:r>
              <a:rPr lang="en-GB" sz="2000" b="0" i="0" dirty="0">
                <a:solidFill>
                  <a:schemeClr val="tx1"/>
                </a:solidFill>
                <a:effectLst/>
                <a:latin typeface="Arial Narrow" panose="020B0606020202030204" pitchFamily="34" charset="0"/>
              </a:rPr>
              <a:t>The children will also bring a group reading book home which is matched to their individual phonics needs. They will have already practiced reading this book at school and should be mostly fluent by the time they bring this home. Please use this as an opportunity for your child to show off their reading and understanding of the text to you. These books will be changed once the children have finished their group sessions in school. </a:t>
            </a:r>
            <a:endParaRPr lang="en-GB" sz="2000" dirty="0">
              <a:solidFill>
                <a:schemeClr val="tx1"/>
              </a:solidFill>
              <a:latin typeface="Arial Narrow" panose="020B0606020202030204" pitchFamily="34" charset="0"/>
            </a:endParaRPr>
          </a:p>
        </p:txBody>
      </p:sp>
    </p:spTree>
    <p:extLst>
      <p:ext uri="{BB962C8B-B14F-4D97-AF65-F5344CB8AC3E}">
        <p14:creationId xmlns:p14="http://schemas.microsoft.com/office/powerpoint/2010/main" val="2089170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Positive Behaviour Policy</a:t>
            </a:r>
          </a:p>
        </p:txBody>
      </p:sp>
      <p:sp>
        <p:nvSpPr>
          <p:cNvPr id="3" name="Content Placeholder 2"/>
          <p:cNvSpPr>
            <a:spLocks noGrp="1"/>
          </p:cNvSpPr>
          <p:nvPr>
            <p:ph idx="1"/>
          </p:nvPr>
        </p:nvSpPr>
        <p:spPr>
          <a:xfrm>
            <a:off x="584568" y="1391963"/>
            <a:ext cx="9487083" cy="3880773"/>
          </a:xfrm>
        </p:spPr>
        <p:txBody>
          <a:bodyPr/>
          <a:lstStyle/>
          <a:p>
            <a:r>
              <a:rPr lang="en-GB" dirty="0">
                <a:latin typeface="Arial Narrow" panose="020B0606020202030204" pitchFamily="34" charset="0"/>
              </a:rPr>
              <a:t>Please see the school website for our full Positive behaviour policy. </a:t>
            </a:r>
          </a:p>
          <a:p>
            <a:endParaRPr lang="en-GB" dirty="0">
              <a:latin typeface="Arial Narrow" panose="020B0606020202030204" pitchFamily="34" charset="0"/>
            </a:endParaRPr>
          </a:p>
          <a:p>
            <a:r>
              <a:rPr lang="en-GB" sz="2800" dirty="0">
                <a:latin typeface="Arial Narrow" panose="020B0606020202030204" pitchFamily="34" charset="0"/>
              </a:rPr>
              <a:t>Make Great Choices!</a:t>
            </a:r>
          </a:p>
          <a:p>
            <a:r>
              <a:rPr lang="en-GB" sz="2800" dirty="0">
                <a:latin typeface="Arial Narrow" panose="020B0606020202030204" pitchFamily="34" charset="0"/>
              </a:rPr>
              <a:t>Our recognition board and Magnificent Malteser are linked to our seven school values.</a:t>
            </a:r>
          </a:p>
          <a:p>
            <a:endParaRPr lang="en-GB" sz="2800" dirty="0">
              <a:latin typeface="SassoonCRInfant" panose="02010503020300020003" pitchFamily="2" charset="0"/>
            </a:endParaRPr>
          </a:p>
          <a:p>
            <a:endParaRPr lang="en-GB" sz="2800" dirty="0">
              <a:latin typeface="SassoonCRInfant" panose="02010503020300020003" pitchFamily="2" charset="0"/>
            </a:endParaRPr>
          </a:p>
          <a:p>
            <a:endParaRPr lang="en-GB" sz="2800" dirty="0">
              <a:latin typeface="SassoonCRInfant" panose="02010503020300020003" pitchFamily="2" charset="0"/>
            </a:endParaRPr>
          </a:p>
          <a:p>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3235960379"/>
              </p:ext>
            </p:extLst>
          </p:nvPr>
        </p:nvGraphicFramePr>
        <p:xfrm>
          <a:off x="677333" y="4521236"/>
          <a:ext cx="10684932" cy="618031"/>
        </p:xfrm>
        <a:graphic>
          <a:graphicData uri="http://schemas.openxmlformats.org/drawingml/2006/table">
            <a:tbl>
              <a:tblPr firstRow="1" firstCol="1" bandRow="1">
                <a:tableStyleId>{5C22544A-7EE6-4342-B048-85BDC9FD1C3A}</a:tableStyleId>
              </a:tblPr>
              <a:tblGrid>
                <a:gridCol w="1376028">
                  <a:extLst>
                    <a:ext uri="{9D8B030D-6E8A-4147-A177-3AD203B41FA5}">
                      <a16:colId xmlns:a16="http://schemas.microsoft.com/office/drawing/2014/main" val="3352533277"/>
                    </a:ext>
                  </a:extLst>
                </a:gridCol>
                <a:gridCol w="1265527">
                  <a:extLst>
                    <a:ext uri="{9D8B030D-6E8A-4147-A177-3AD203B41FA5}">
                      <a16:colId xmlns:a16="http://schemas.microsoft.com/office/drawing/2014/main" val="3481655396"/>
                    </a:ext>
                  </a:extLst>
                </a:gridCol>
                <a:gridCol w="1587322">
                  <a:extLst>
                    <a:ext uri="{9D8B030D-6E8A-4147-A177-3AD203B41FA5}">
                      <a16:colId xmlns:a16="http://schemas.microsoft.com/office/drawing/2014/main" val="2800501100"/>
                    </a:ext>
                  </a:extLst>
                </a:gridCol>
                <a:gridCol w="1801603">
                  <a:extLst>
                    <a:ext uri="{9D8B030D-6E8A-4147-A177-3AD203B41FA5}">
                      <a16:colId xmlns:a16="http://schemas.microsoft.com/office/drawing/2014/main" val="3822564349"/>
                    </a:ext>
                  </a:extLst>
                </a:gridCol>
                <a:gridCol w="1797123">
                  <a:extLst>
                    <a:ext uri="{9D8B030D-6E8A-4147-A177-3AD203B41FA5}">
                      <a16:colId xmlns:a16="http://schemas.microsoft.com/office/drawing/2014/main" val="3487502273"/>
                    </a:ext>
                  </a:extLst>
                </a:gridCol>
                <a:gridCol w="1376028">
                  <a:extLst>
                    <a:ext uri="{9D8B030D-6E8A-4147-A177-3AD203B41FA5}">
                      <a16:colId xmlns:a16="http://schemas.microsoft.com/office/drawing/2014/main" val="3987369560"/>
                    </a:ext>
                  </a:extLst>
                </a:gridCol>
                <a:gridCol w="1481301">
                  <a:extLst>
                    <a:ext uri="{9D8B030D-6E8A-4147-A177-3AD203B41FA5}">
                      <a16:colId xmlns:a16="http://schemas.microsoft.com/office/drawing/2014/main" val="1510588128"/>
                    </a:ext>
                  </a:extLst>
                </a:gridCol>
              </a:tblGrid>
              <a:tr h="618031">
                <a:tc>
                  <a:txBody>
                    <a:bodyPr/>
                    <a:lstStyle/>
                    <a:p>
                      <a:pPr algn="ctr">
                        <a:lnSpc>
                          <a:spcPct val="107000"/>
                        </a:lnSpc>
                        <a:spcAft>
                          <a:spcPts val="750"/>
                        </a:spcAft>
                      </a:pPr>
                      <a:r>
                        <a:rPr lang="en-GB" sz="2000" dirty="0">
                          <a:effectLst/>
                          <a:latin typeface="Sassoon Infant Std" panose="020B0503020103030203" pitchFamily="34" charset="0"/>
                        </a:rPr>
                        <a:t>Creativity</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Respect</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Compassion</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Co-operation </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Responsibility</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Courage</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tc>
                  <a:txBody>
                    <a:bodyPr/>
                    <a:lstStyle/>
                    <a:p>
                      <a:pPr algn="ctr">
                        <a:lnSpc>
                          <a:spcPct val="107000"/>
                        </a:lnSpc>
                        <a:spcAft>
                          <a:spcPts val="750"/>
                        </a:spcAft>
                      </a:pPr>
                      <a:r>
                        <a:rPr lang="en-GB" sz="2000" dirty="0">
                          <a:effectLst/>
                          <a:latin typeface="Sassoon Infant Std" panose="020B0503020103030203" pitchFamily="34" charset="0"/>
                        </a:rPr>
                        <a:t>Resilience</a:t>
                      </a:r>
                      <a:endParaRPr lang="en-GB" sz="2000" dirty="0">
                        <a:effectLst/>
                        <a:latin typeface="Sassoon Infant Std" panose="020B0503020103030203" pitchFamily="34" charset="0"/>
                        <a:ea typeface="Calibri" panose="020F0502020204030204" pitchFamily="34" charset="0"/>
                        <a:cs typeface="Times New Roman" panose="02020603050405020304" pitchFamily="18" charset="0"/>
                      </a:endParaRPr>
                    </a:p>
                  </a:txBody>
                  <a:tcPr marL="64873" marR="64873" marT="0" marB="0"/>
                </a:tc>
                <a:extLst>
                  <a:ext uri="{0D108BD9-81ED-4DB2-BD59-A6C34878D82A}">
                    <a16:rowId xmlns:a16="http://schemas.microsoft.com/office/drawing/2014/main" val="4185236259"/>
                  </a:ext>
                </a:extLst>
              </a:tr>
            </a:tbl>
          </a:graphicData>
        </a:graphic>
      </p:graphicFrame>
    </p:spTree>
    <p:extLst>
      <p:ext uri="{BB962C8B-B14F-4D97-AF65-F5344CB8AC3E}">
        <p14:creationId xmlns:p14="http://schemas.microsoft.com/office/powerpoint/2010/main" val="135562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Reward systems</a:t>
            </a:r>
          </a:p>
        </p:txBody>
      </p:sp>
      <p:sp>
        <p:nvSpPr>
          <p:cNvPr id="3" name="Content Placeholder 2"/>
          <p:cNvSpPr>
            <a:spLocks noGrp="1"/>
          </p:cNvSpPr>
          <p:nvPr>
            <p:ph idx="1"/>
          </p:nvPr>
        </p:nvSpPr>
        <p:spPr>
          <a:xfrm>
            <a:off x="677334" y="1644122"/>
            <a:ext cx="9211733" cy="4197878"/>
          </a:xfrm>
        </p:spPr>
        <p:txBody>
          <a:bodyPr>
            <a:normAutofit/>
          </a:bodyPr>
          <a:lstStyle/>
          <a:p>
            <a:r>
              <a:rPr lang="en-GB" sz="2400" dirty="0">
                <a:latin typeface="Arial Narrow" panose="020B0606020202030204" pitchFamily="34" charset="0"/>
              </a:rPr>
              <a:t>Star of the Day! </a:t>
            </a:r>
          </a:p>
          <a:p>
            <a:endParaRPr lang="en-GB" sz="2400" dirty="0">
              <a:latin typeface="Arial Narrow" panose="020B0606020202030204" pitchFamily="34" charset="0"/>
            </a:endParaRPr>
          </a:p>
          <a:p>
            <a:r>
              <a:rPr lang="en-GB" sz="2400" dirty="0">
                <a:latin typeface="Arial Narrow" panose="020B0606020202030204" pitchFamily="34" charset="0"/>
              </a:rPr>
              <a:t>Dojos will be awarded when adults notice children making the right choices. These will be turned into house points at the end of each week. </a:t>
            </a:r>
          </a:p>
          <a:p>
            <a:r>
              <a:rPr lang="en-GB" sz="2400" dirty="0">
                <a:latin typeface="Arial Narrow" panose="020B0606020202030204" pitchFamily="34" charset="0"/>
              </a:rPr>
              <a:t>Magnificent Malteser to be awarded in line with the Maltese Road school values. These will be awarded every Friday in celebration assembly and certificate will be sent home. </a:t>
            </a:r>
          </a:p>
          <a:p>
            <a:r>
              <a:rPr lang="en-GB" sz="2400" dirty="0">
                <a:latin typeface="Arial Narrow" panose="020B0606020202030204" pitchFamily="34" charset="0"/>
              </a:rPr>
              <a:t>Super reader to be awarded during celebration assembly. The more times they read, the more chance they get of being Super Reader of the week. </a:t>
            </a:r>
          </a:p>
        </p:txBody>
      </p:sp>
    </p:spTree>
    <p:extLst>
      <p:ext uri="{BB962C8B-B14F-4D97-AF65-F5344CB8AC3E}">
        <p14:creationId xmlns:p14="http://schemas.microsoft.com/office/powerpoint/2010/main" val="288430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Uniform</a:t>
            </a:r>
          </a:p>
        </p:txBody>
      </p:sp>
      <p:sp>
        <p:nvSpPr>
          <p:cNvPr id="3" name="Content Placeholder 2"/>
          <p:cNvSpPr>
            <a:spLocks noGrp="1"/>
          </p:cNvSpPr>
          <p:nvPr>
            <p:ph idx="1"/>
          </p:nvPr>
        </p:nvSpPr>
        <p:spPr>
          <a:xfrm>
            <a:off x="585893" y="1376818"/>
            <a:ext cx="9582573" cy="3880773"/>
          </a:xfrm>
        </p:spPr>
        <p:txBody>
          <a:bodyPr>
            <a:normAutofit/>
          </a:bodyPr>
          <a:lstStyle/>
          <a:p>
            <a:endParaRPr lang="en-GB" sz="2400" dirty="0">
              <a:latin typeface="Arial Narrow" panose="020B0606020202030204" pitchFamily="34" charset="0"/>
            </a:endParaRPr>
          </a:p>
          <a:p>
            <a:r>
              <a:rPr lang="en-GB" sz="2400" dirty="0">
                <a:latin typeface="Arial Narrow" panose="020B0606020202030204" pitchFamily="34" charset="0"/>
              </a:rPr>
              <a:t>The school uniform is; grey trousers or skirts/pinafores, plain white shirts, school grey jumper with school logo and school tie. </a:t>
            </a:r>
          </a:p>
          <a:p>
            <a:r>
              <a:rPr lang="en-GB" sz="2400" dirty="0">
                <a:latin typeface="Arial Narrow" panose="020B0606020202030204" pitchFamily="34" charset="0"/>
              </a:rPr>
              <a:t>In the summer the girls may wear the green and white checked summer dress, girls socks should be white and may be knee length or ankle. </a:t>
            </a:r>
          </a:p>
          <a:p>
            <a:r>
              <a:rPr lang="en-GB" sz="2400" b="1" dirty="0">
                <a:latin typeface="Arial Narrow" panose="020B0606020202030204" pitchFamily="34" charset="0"/>
              </a:rPr>
              <a:t>All items of clothing should be clearly named. </a:t>
            </a:r>
            <a:endParaRPr lang="en-GB" sz="2400" dirty="0">
              <a:latin typeface="Arial Narrow" panose="020B0606020202030204" pitchFamily="34" charset="0"/>
            </a:endParaRPr>
          </a:p>
        </p:txBody>
      </p:sp>
    </p:spTree>
    <p:extLst>
      <p:ext uri="{BB962C8B-B14F-4D97-AF65-F5344CB8AC3E}">
        <p14:creationId xmlns:p14="http://schemas.microsoft.com/office/powerpoint/2010/main" val="469231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 kit</a:t>
            </a:r>
          </a:p>
        </p:txBody>
      </p:sp>
      <p:sp>
        <p:nvSpPr>
          <p:cNvPr id="3" name="Content Placeholder 2"/>
          <p:cNvSpPr>
            <a:spLocks noGrp="1"/>
          </p:cNvSpPr>
          <p:nvPr>
            <p:ph idx="1"/>
          </p:nvPr>
        </p:nvSpPr>
        <p:spPr>
          <a:xfrm>
            <a:off x="677334" y="1376818"/>
            <a:ext cx="10961672" cy="5206862"/>
          </a:xfrm>
        </p:spPr>
        <p:txBody>
          <a:bodyPr>
            <a:noAutofit/>
          </a:bodyPr>
          <a:lstStyle/>
          <a:p>
            <a:pPr marL="0" indent="0" algn="ctr">
              <a:buNone/>
            </a:pPr>
            <a:r>
              <a:rPr lang="en-GB" sz="2400" dirty="0" smtClean="0">
                <a:latin typeface="Arial Narrow" panose="020B0606020202030204" pitchFamily="34" charset="0"/>
                <a:ea typeface="Sans Serif Collection" panose="020B0502040504020204" pitchFamily="34" charset="0"/>
                <a:cs typeface="Sans Serif Collection" panose="020B0502040504020204" pitchFamily="34" charset="0"/>
              </a:rPr>
              <a:t>KS1 </a:t>
            </a:r>
            <a:r>
              <a:rPr lang="en-GB" sz="2400" dirty="0">
                <a:latin typeface="Arial Narrow" panose="020B0606020202030204" pitchFamily="34" charset="0"/>
                <a:ea typeface="Sans Serif Collection" panose="020B0502040504020204" pitchFamily="34" charset="0"/>
                <a:cs typeface="Sans Serif Collection" panose="020B0502040504020204" pitchFamily="34" charset="0"/>
              </a:rPr>
              <a:t>PE days are: </a:t>
            </a:r>
          </a:p>
          <a:p>
            <a:pPr marL="0" indent="0" algn="ctr">
              <a:buNone/>
            </a:pPr>
            <a:r>
              <a:rPr lang="en-GB" sz="2400" dirty="0">
                <a:latin typeface="Arial Narrow" panose="020B0606020202030204" pitchFamily="34" charset="0"/>
                <a:ea typeface="Sans Serif Collection" panose="020B0502040504020204" pitchFamily="34" charset="0"/>
                <a:cs typeface="Sans Serif Collection" panose="020B0502040504020204" pitchFamily="34" charset="0"/>
              </a:rPr>
              <a:t>Wednesday and Thursday. </a:t>
            </a:r>
            <a:endParaRPr lang="en-GB" dirty="0">
              <a:latin typeface="Arial Narrow" panose="020B0606020202030204" pitchFamily="34" charset="0"/>
              <a:ea typeface="Sans Serif Collection" panose="020B0502040504020204" pitchFamily="34" charset="0"/>
              <a:cs typeface="Sans Serif Collection" panose="020B0502040504020204" pitchFamily="34" charset="0"/>
            </a:endParaRP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black/green bottoms</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white polo/t-shirt</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black/white plain trainers</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green/black jumpers</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Earrings should be removed on PE days. </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Year 1 will be changing into their PE kits in school until half term. </a:t>
            </a: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Please ensure children in Year 2 come into school in the correct PE kit on their PE days. </a:t>
            </a:r>
          </a:p>
          <a:p>
            <a:endParaRPr lang="en-GB" sz="2000" dirty="0">
              <a:latin typeface="Arial Narrow" panose="020B0606020202030204" pitchFamily="34" charset="0"/>
              <a:ea typeface="Sans Serif Collection" panose="020B0502040504020204" pitchFamily="34" charset="0"/>
              <a:cs typeface="Sans Serif Collection" panose="020B0502040504020204" pitchFamily="34" charset="0"/>
            </a:endParaRPr>
          </a:p>
          <a:p>
            <a:r>
              <a:rPr lang="en-GB" sz="2000" dirty="0">
                <a:latin typeface="Arial Narrow" panose="020B0606020202030204" pitchFamily="34" charset="0"/>
                <a:ea typeface="Sans Serif Collection" panose="020B0502040504020204" pitchFamily="34" charset="0"/>
                <a:cs typeface="Sans Serif Collection" panose="020B0502040504020204" pitchFamily="34" charset="0"/>
              </a:rPr>
              <a:t>If children do not have the correct PE kit they will not be able to take part in PE due to health and safety. </a:t>
            </a:r>
          </a:p>
        </p:txBody>
      </p:sp>
    </p:spTree>
    <p:extLst>
      <p:ext uri="{BB962C8B-B14F-4D97-AF65-F5344CB8AC3E}">
        <p14:creationId xmlns:p14="http://schemas.microsoft.com/office/powerpoint/2010/main" val="366854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Snack</a:t>
            </a:r>
          </a:p>
        </p:txBody>
      </p:sp>
      <p:sp>
        <p:nvSpPr>
          <p:cNvPr id="3" name="Content Placeholder 2"/>
          <p:cNvSpPr>
            <a:spLocks noGrp="1"/>
          </p:cNvSpPr>
          <p:nvPr>
            <p:ph idx="1"/>
          </p:nvPr>
        </p:nvSpPr>
        <p:spPr>
          <a:xfrm>
            <a:off x="677333" y="1779589"/>
            <a:ext cx="8915399" cy="3880773"/>
          </a:xfrm>
        </p:spPr>
        <p:txBody>
          <a:bodyPr/>
          <a:lstStyle/>
          <a:p>
            <a:r>
              <a:rPr lang="en-GB" sz="2800" dirty="0">
                <a:latin typeface="Arial Narrow" panose="020B0606020202030204" pitchFamily="34" charset="0"/>
              </a:rPr>
              <a:t>KS1 children will be provided with a choice of fruit for morning break. </a:t>
            </a:r>
          </a:p>
          <a:p>
            <a:r>
              <a:rPr lang="en-GB" sz="2800" dirty="0">
                <a:latin typeface="Arial Narrow" panose="020B0606020202030204" pitchFamily="34" charset="0"/>
              </a:rPr>
              <a:t>If children would like to bring their own snack, please ensure this is a healthy snack (no chocolate, biscuits, crisps, nuts etc)</a:t>
            </a:r>
          </a:p>
          <a:p>
            <a:r>
              <a:rPr lang="en-GB" sz="2800" dirty="0">
                <a:latin typeface="Arial Narrow" panose="020B0606020202030204" pitchFamily="34" charset="0"/>
              </a:rPr>
              <a:t>We also have an afternoon break most days in KS1 and the children can bring in a snack for this. Sometimes we have enough fruit left over from the morning, but not always. </a:t>
            </a:r>
          </a:p>
          <a:p>
            <a:endParaRPr lang="en-GB" dirty="0"/>
          </a:p>
        </p:txBody>
      </p:sp>
    </p:spTree>
    <p:extLst>
      <p:ext uri="{BB962C8B-B14F-4D97-AF65-F5344CB8AC3E}">
        <p14:creationId xmlns:p14="http://schemas.microsoft.com/office/powerpoint/2010/main" val="350458484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169</TotalTime>
  <Words>829</Words>
  <Application>Microsoft Office PowerPoint</Application>
  <PresentationFormat>Widescreen</PresentationFormat>
  <Paragraphs>71</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Arial Narrow</vt:lpstr>
      <vt:lpstr>Calibri</vt:lpstr>
      <vt:lpstr>Sans Serif Collection</vt:lpstr>
      <vt:lpstr>Sassoon Infant Std</vt:lpstr>
      <vt:lpstr>SassoonCRInfant</vt:lpstr>
      <vt:lpstr>Times New Roman</vt:lpstr>
      <vt:lpstr>Trebuchet MS</vt:lpstr>
      <vt:lpstr>Wingdings 3</vt:lpstr>
      <vt:lpstr>Facet</vt:lpstr>
      <vt:lpstr>Maltese Road Primary School KS1   2023-2024</vt:lpstr>
      <vt:lpstr>Start/Finish times</vt:lpstr>
      <vt:lpstr>Homework/Reading</vt:lpstr>
      <vt:lpstr>Books coming home</vt:lpstr>
      <vt:lpstr>Positive Behaviour Policy</vt:lpstr>
      <vt:lpstr>Reward systems</vt:lpstr>
      <vt:lpstr>Uniform</vt:lpstr>
      <vt:lpstr>PE kit</vt:lpstr>
      <vt:lpstr>Snack</vt:lpstr>
      <vt:lpstr>School equipment</vt:lpstr>
      <vt:lpstr>Thank you for coming. </vt:lpstr>
    </vt:vector>
  </TitlesOfParts>
  <Company>Maltese Road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Maltese Road Primary School 2023-2024</dc:title>
  <dc:creator>Grace Almond - Maltese Road Primary School</dc:creator>
  <cp:lastModifiedBy>Miss Swallow</cp:lastModifiedBy>
  <cp:revision>20</cp:revision>
  <dcterms:created xsi:type="dcterms:W3CDTF">2023-09-05T09:24:09Z</dcterms:created>
  <dcterms:modified xsi:type="dcterms:W3CDTF">2023-09-18T11:42:23Z</dcterms:modified>
</cp:coreProperties>
</file>