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2" r:id="rId5"/>
  </p:sldMasterIdLst>
  <p:notesMasterIdLst>
    <p:notesMasterId r:id="rId23"/>
  </p:notesMasterIdLst>
  <p:handoutMasterIdLst>
    <p:handoutMasterId r:id="rId24"/>
  </p:handoutMasterIdLst>
  <p:sldIdLst>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Lst>
  <p:sldSz cx="9144000" cy="6858000" type="screen4x3"/>
  <p:notesSz cx="6858000" cy="9144000"/>
  <p:embeddedFontLst>
    <p:embeddedFont>
      <p:font typeface="Calibri" panose="020F050202020403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
      <p:font typeface="Twinkl" panose="020B060402020202020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36" userDrawn="1">
          <p15:clr>
            <a:srgbClr val="A4A3A4"/>
          </p15:clr>
        </p15:guide>
        <p15:guide id="10" orient="horz" pos="3838" userDrawn="1">
          <p15:clr>
            <a:srgbClr val="A4A3A4"/>
          </p15:clr>
        </p15:guide>
        <p15:guide id="11" pos="5284" userDrawn="1">
          <p15:clr>
            <a:srgbClr val="A4A3A4"/>
          </p15:clr>
        </p15:guide>
        <p15:guide id="12" orient="horz" pos="93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7AC2"/>
    <a:srgbClr val="90C8E5"/>
    <a:srgbClr val="21A6F9"/>
    <a:srgbClr val="4DB1E3"/>
    <a:srgbClr val="E34192"/>
    <a:srgbClr val="18A0DB"/>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3" d="100"/>
          <a:sy n="113" d="100"/>
        </p:scale>
        <p:origin x="1536" y="102"/>
      </p:cViewPr>
      <p:guideLst>
        <p:guide orient="horz" pos="2160"/>
        <p:guide pos="2880"/>
        <p:guide pos="340"/>
        <p:guide orient="horz" pos="3974"/>
        <p:guide pos="5420"/>
        <p:guide orient="horz" pos="346"/>
        <p:guide pos="476"/>
        <p:guide orient="horz" pos="436"/>
        <p:guide orient="horz" pos="3838"/>
        <p:guide pos="5284"/>
        <p:guide orient="horz" pos="935"/>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font" Target="fonts/font10.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10/06/2025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10/06/2025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drive.google.com/file/d/1AGJcjvbvBx51wN2HXBxb-SlT6MHEbPKx/view?usp=sharing"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hyperlink" Target="https://drive.google.com/file/d/1AGJcjvbvBx51wN2HXBxb-SlT6MHEbPKx/view?usp=sharin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p:cNvPr>
          <p:cNvSpPr/>
          <p:nvPr userDrawn="1"/>
        </p:nvSpPr>
        <p:spPr>
          <a:xfrm>
            <a:off x="152400" y="5829300"/>
            <a:ext cx="1473200" cy="1028700"/>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38100" cap="rnd">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p:cNvPr>
          <p:cNvSpPr/>
          <p:nvPr userDrawn="1"/>
        </p:nvSpPr>
        <p:spPr>
          <a:xfrm>
            <a:off x="152400" y="5829300"/>
            <a:ext cx="1473200" cy="1028700"/>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hyperlink" Target="https://flickr.com/photos/21162417@N07/8087448297"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Mountain Lion</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1975672"/>
            <a:ext cx="3945831" cy="1462553"/>
            <a:chOff x="1716662" y="2601771"/>
            <a:chExt cx="3867717" cy="1391866"/>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90" y="2658394"/>
              <a:ext cx="3823689" cy="1335243"/>
            </a:xfrm>
            <a:prstGeom prst="roundRect">
              <a:avLst>
                <a:gd name="adj" fmla="val 10145"/>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Mountain lions are known by many different names, including cougar, puma, red tiger and catamount. </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3752232"/>
            <a:ext cx="4044604" cy="1407116"/>
            <a:chOff x="1716662" y="2601771"/>
            <a:chExt cx="3964535" cy="1339106"/>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90" y="2654455"/>
              <a:ext cx="3920507" cy="1286422"/>
            </a:xfrm>
            <a:prstGeom prst="roundRect">
              <a:avLst>
                <a:gd name="adj" fmla="val 11358"/>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live in North and South America. They can survive well in mountainous habitats and can also be found in deserts and rainforests.</a:t>
              </a:r>
            </a:p>
          </p:txBody>
        </p:sp>
        <p:sp>
          <p:nvSpPr>
            <p:cNvPr id="15" name="Oval 14">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3873" t="1" r="40814" b="871"/>
          <a:stretch/>
        </p:blipFill>
        <p:spPr>
          <a:xfrm>
            <a:off x="4555958" y="1484313"/>
            <a:ext cx="3857301" cy="4608512"/>
          </a:xfrm>
          <a:prstGeom prst="roundRect">
            <a:avLst>
              <a:gd name="adj" fmla="val 4190"/>
            </a:avLst>
          </a:prstGeom>
          <a:ln w="19050">
            <a:solidFill>
              <a:srgbClr val="90C8E5"/>
            </a:solidFill>
          </a:ln>
        </p:spPr>
      </p:pic>
    </p:spTree>
    <p:extLst>
      <p:ext uri="{BB962C8B-B14F-4D97-AF65-F5344CB8AC3E}">
        <p14:creationId xmlns:p14="http://schemas.microsoft.com/office/powerpoint/2010/main" val="135632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Alpine Ibex</a:t>
            </a:r>
          </a:p>
        </p:txBody>
      </p:sp>
      <p:grpSp>
        <p:nvGrpSpPr>
          <p:cNvPr id="12" name="Text box">
            <a:extLst>
              <a:ext uri="{FF2B5EF4-FFF2-40B4-BE49-F238E27FC236}">
                <a16:creationId xmlns:a16="http://schemas.microsoft.com/office/drawing/2014/main" id="{8437C826-03AB-4986-AA32-7A026676C662}"/>
              </a:ext>
            </a:extLst>
          </p:cNvPr>
          <p:cNvGrpSpPr>
            <a:grpSpLocks/>
          </p:cNvGrpSpPr>
          <p:nvPr/>
        </p:nvGrpSpPr>
        <p:grpSpPr bwMode="auto">
          <a:xfrm>
            <a:off x="729414" y="2380839"/>
            <a:ext cx="4044604" cy="859041"/>
            <a:chOff x="1716662" y="2601771"/>
            <a:chExt cx="3964535" cy="817525"/>
          </a:xfrm>
        </p:grpSpPr>
        <p:sp>
          <p:nvSpPr>
            <p:cNvPr id="16" name="Rounded Rectangle 15">
              <a:extLst>
                <a:ext uri="{FF2B5EF4-FFF2-40B4-BE49-F238E27FC236}">
                  <a16:creationId xmlns:a16="http://schemas.microsoft.com/office/drawing/2014/main" id="{29AB3443-0D26-45DD-80A4-8BB168B17DE6}"/>
                </a:ext>
              </a:extLst>
            </p:cNvPr>
            <p:cNvSpPr/>
            <p:nvPr/>
          </p:nvSpPr>
          <p:spPr>
            <a:xfrm flipH="1">
              <a:off x="1760690" y="2670290"/>
              <a:ext cx="3920507" cy="749006"/>
            </a:xfrm>
            <a:prstGeom prst="roundRect">
              <a:avLst>
                <a:gd name="adj" fmla="val 15191"/>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Their fur changes with the seasons</a:t>
              </a:r>
            </a:p>
            <a:p>
              <a:pPr>
                <a:defRPr/>
              </a:pPr>
              <a:r>
                <a:rPr lang="en-GB" altLang="en-US" dirty="0">
                  <a:solidFill>
                    <a:srgbClr val="1C1C1C"/>
                  </a:solidFill>
                  <a:latin typeface="Twinkl" pitchFamily="2" charset="0"/>
                  <a:ea typeface="Sassoon Infant Rg" panose="02000503030000020003" pitchFamily="50" charset="0"/>
                </a:rPr>
                <a:t>to help them to survive. </a:t>
              </a:r>
            </a:p>
          </p:txBody>
        </p:sp>
        <p:sp>
          <p:nvSpPr>
            <p:cNvPr id="17" name="Oval 16">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7" name="Text box">
            <a:extLst>
              <a:ext uri="{FF2B5EF4-FFF2-40B4-BE49-F238E27FC236}">
                <a16:creationId xmlns:a16="http://schemas.microsoft.com/office/drawing/2014/main" id="{8437C826-03AB-4986-AA32-7A026676C662}"/>
              </a:ext>
            </a:extLst>
          </p:cNvPr>
          <p:cNvGrpSpPr>
            <a:grpSpLocks/>
          </p:cNvGrpSpPr>
          <p:nvPr/>
        </p:nvGrpSpPr>
        <p:grpSpPr bwMode="auto">
          <a:xfrm>
            <a:off x="729414" y="3480511"/>
            <a:ext cx="4044604" cy="1696838"/>
            <a:chOff x="1716662" y="2601771"/>
            <a:chExt cx="3964535" cy="1614833"/>
          </a:xfrm>
        </p:grpSpPr>
        <p:sp>
          <p:nvSpPr>
            <p:cNvPr id="8" name="Rounded Rectangle 7">
              <a:extLst>
                <a:ext uri="{FF2B5EF4-FFF2-40B4-BE49-F238E27FC236}">
                  <a16:creationId xmlns:a16="http://schemas.microsoft.com/office/drawing/2014/main" id="{29AB3443-0D26-45DD-80A4-8BB168B17DE6}"/>
                </a:ext>
              </a:extLst>
            </p:cNvPr>
            <p:cNvSpPr/>
            <p:nvPr/>
          </p:nvSpPr>
          <p:spPr>
            <a:xfrm flipH="1">
              <a:off x="1760690" y="2631956"/>
              <a:ext cx="3920507" cy="1584648"/>
            </a:xfrm>
            <a:prstGeom prst="roundRect">
              <a:avLst>
                <a:gd name="adj" fmla="val 7994"/>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In the summer, their coat is short, while in autumn, it becomes longer and darker. The dark colour helps them to keep warm because it absorbs more of the sun’s rays. </a:t>
              </a:r>
            </a:p>
          </p:txBody>
        </p:sp>
        <p:sp>
          <p:nvSpPr>
            <p:cNvPr id="9" name="Oval 8">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387" t="8436" r="2227" b="8054"/>
          <a:stretch/>
        </p:blipFill>
        <p:spPr>
          <a:xfrm flipH="1">
            <a:off x="5122333" y="1484313"/>
            <a:ext cx="3266018" cy="4608512"/>
          </a:xfrm>
          <a:prstGeom prst="roundRect">
            <a:avLst>
              <a:gd name="adj" fmla="val 4190"/>
            </a:avLst>
          </a:prstGeom>
          <a:ln w="19050">
            <a:solidFill>
              <a:srgbClr val="90C8E5"/>
            </a:solidFill>
          </a:ln>
        </p:spPr>
      </p:pic>
    </p:spTree>
    <p:extLst>
      <p:ext uri="{BB962C8B-B14F-4D97-AF65-F5344CB8AC3E}">
        <p14:creationId xmlns:p14="http://schemas.microsoft.com/office/powerpoint/2010/main" val="243509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err="1">
                <a:latin typeface="+mn-lt"/>
              </a:rPr>
              <a:t>Bharal</a:t>
            </a:r>
            <a:endParaRPr lang="en-US" dirty="0">
              <a:latin typeface="+mn-lt"/>
            </a:endParaRP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1458335"/>
            <a:ext cx="7658935" cy="1129317"/>
            <a:chOff x="1716662" y="2601771"/>
            <a:chExt cx="7507314" cy="1074737"/>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89" y="2639483"/>
              <a:ext cx="7463287" cy="1037025"/>
            </a:xfrm>
            <a:prstGeom prst="roundRect">
              <a:avLst>
                <a:gd name="adj" fmla="val 10701"/>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err="1">
                  <a:solidFill>
                    <a:srgbClr val="1C1C1C"/>
                  </a:solidFill>
                  <a:latin typeface="Twinkl" pitchFamily="2" charset="0"/>
                  <a:ea typeface="Sassoon Infant Rg" panose="02000503030000020003" pitchFamily="50" charset="0"/>
                </a:rPr>
                <a:t>Bharal</a:t>
              </a:r>
              <a:r>
                <a:rPr lang="en-GB" altLang="en-US" dirty="0">
                  <a:solidFill>
                    <a:srgbClr val="1C1C1C"/>
                  </a:solidFill>
                  <a:latin typeface="Twinkl" pitchFamily="2" charset="0"/>
                  <a:ea typeface="Sassoon Infant Rg" panose="02000503030000020003" pitchFamily="50" charset="0"/>
                </a:rPr>
                <a:t>, also known as ‘blue sheep’, are actually a close relative of the goat. They are found in the Himalayan mountains of many countries, including China, Bhutan and Nepal. </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6" name="Text box">
            <a:extLst>
              <a:ext uri="{FF2B5EF4-FFF2-40B4-BE49-F238E27FC236}">
                <a16:creationId xmlns:a16="http://schemas.microsoft.com/office/drawing/2014/main" id="{8437C826-03AB-4986-AA32-7A026676C662}"/>
              </a:ext>
            </a:extLst>
          </p:cNvPr>
          <p:cNvGrpSpPr>
            <a:grpSpLocks/>
          </p:cNvGrpSpPr>
          <p:nvPr/>
        </p:nvGrpSpPr>
        <p:grpSpPr bwMode="auto">
          <a:xfrm>
            <a:off x="729414" y="2795812"/>
            <a:ext cx="5057236" cy="1672748"/>
            <a:chOff x="1716662" y="2601771"/>
            <a:chExt cx="4957121" cy="1591908"/>
          </a:xfrm>
        </p:grpSpPr>
        <p:sp>
          <p:nvSpPr>
            <p:cNvPr id="17" name="Rounded Rectangle 16">
              <a:extLst>
                <a:ext uri="{FF2B5EF4-FFF2-40B4-BE49-F238E27FC236}">
                  <a16:creationId xmlns:a16="http://schemas.microsoft.com/office/drawing/2014/main" id="{29AB3443-0D26-45DD-80A4-8BB168B17DE6}"/>
                </a:ext>
              </a:extLst>
            </p:cNvPr>
            <p:cNvSpPr/>
            <p:nvPr/>
          </p:nvSpPr>
          <p:spPr>
            <a:xfrm flipH="1">
              <a:off x="1760688" y="2638541"/>
              <a:ext cx="4913095" cy="1555138"/>
            </a:xfrm>
            <a:prstGeom prst="roundRect">
              <a:avLst>
                <a:gd name="adj" fmla="val 6889"/>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As their habitat has little shelter, </a:t>
              </a:r>
              <a:r>
                <a:rPr lang="en-GB" altLang="en-US" dirty="0" err="1">
                  <a:solidFill>
                    <a:srgbClr val="1C1C1C"/>
                  </a:solidFill>
                  <a:latin typeface="Twinkl" pitchFamily="2" charset="0"/>
                  <a:ea typeface="Sassoon Infant Rg" panose="02000503030000020003" pitchFamily="50" charset="0"/>
                </a:rPr>
                <a:t>bharal</a:t>
              </a:r>
              <a:r>
                <a:rPr lang="en-GB" altLang="en-US" dirty="0">
                  <a:solidFill>
                    <a:srgbClr val="1C1C1C"/>
                  </a:solidFill>
                  <a:latin typeface="Twinkl" pitchFamily="2" charset="0"/>
                  <a:ea typeface="Sassoon Infant Rg" panose="02000503030000020003" pitchFamily="50" charset="0"/>
                </a:rPr>
                <a:t>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stand completely still when they spot a predator. This helps them to blend into the rocky landscape and makes them trickier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to see. </a:t>
              </a:r>
            </a:p>
          </p:txBody>
        </p:sp>
        <p:sp>
          <p:nvSpPr>
            <p:cNvPr id="23" name="Oval 22">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24" name="Title 2">
            <a:extLst>
              <a:ext uri="{FF2B5EF4-FFF2-40B4-BE49-F238E27FC236}">
                <a16:creationId xmlns:a16="http://schemas.microsoft.com/office/drawing/2014/main" id="{A7697262-5601-4023-B08E-475497092739}"/>
              </a:ext>
            </a:extLst>
          </p:cNvPr>
          <p:cNvSpPr>
            <a:spLocks/>
          </p:cNvSpPr>
          <p:nvPr/>
        </p:nvSpPr>
        <p:spPr bwMode="auto">
          <a:xfrm>
            <a:off x="457200" y="6092615"/>
            <a:ext cx="8220075" cy="21611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a:lnSpc>
                <a:spcPct val="90000"/>
              </a:lnSpc>
            </a:pPr>
            <a:r>
              <a:rPr lang="en-GB" altLang="en-US" sz="1000" dirty="0">
                <a:latin typeface="Roboto" panose="02000000000000000000" pitchFamily="2" charset="0"/>
                <a:ea typeface="Roboto" panose="02000000000000000000" pitchFamily="2" charset="0"/>
                <a:cs typeface="Arial" panose="020B0604020202020204" pitchFamily="34" charset="0"/>
              </a:rPr>
              <a:t>‘</a:t>
            </a:r>
            <a:r>
              <a:rPr lang="en-GB" altLang="en-US" sz="1000" b="1" dirty="0">
                <a:latin typeface="Roboto" panose="02000000000000000000" pitchFamily="2" charset="0"/>
                <a:ea typeface="Roboto" panose="02000000000000000000" pitchFamily="2" charset="0"/>
                <a:cs typeface="Arial" panose="020B0604020202020204" pitchFamily="34" charset="0"/>
                <a:hlinkClick r:id="rId2"/>
              </a:rPr>
              <a:t>Himalayan blue sheep (</a:t>
            </a:r>
            <a:r>
              <a:rPr lang="en-GB" altLang="en-US" sz="1000" b="1" dirty="0" err="1">
                <a:latin typeface="Roboto" panose="02000000000000000000" pitchFamily="2" charset="0"/>
                <a:ea typeface="Roboto" panose="02000000000000000000" pitchFamily="2" charset="0"/>
                <a:cs typeface="Arial" panose="020B0604020202020204" pitchFamily="34" charset="0"/>
                <a:hlinkClick r:id="rId2"/>
              </a:rPr>
              <a:t>Pseudois</a:t>
            </a:r>
            <a:r>
              <a:rPr lang="en-GB" altLang="en-US" sz="1000" b="1" dirty="0">
                <a:latin typeface="Roboto" panose="02000000000000000000" pitchFamily="2" charset="0"/>
                <a:ea typeface="Roboto" panose="02000000000000000000" pitchFamily="2" charset="0"/>
                <a:cs typeface="Arial" panose="020B0604020202020204" pitchFamily="34" charset="0"/>
                <a:hlinkClick r:id="rId2"/>
              </a:rPr>
              <a:t> </a:t>
            </a:r>
            <a:r>
              <a:rPr lang="en-GB" altLang="en-US" sz="1000" b="1" dirty="0" err="1">
                <a:latin typeface="Roboto" panose="02000000000000000000" pitchFamily="2" charset="0"/>
                <a:ea typeface="Roboto" panose="02000000000000000000" pitchFamily="2" charset="0"/>
                <a:cs typeface="Arial" panose="020B0604020202020204" pitchFamily="34" charset="0"/>
                <a:hlinkClick r:id="rId2"/>
              </a:rPr>
              <a:t>nayaur</a:t>
            </a:r>
            <a:r>
              <a:rPr lang="en-GB" altLang="en-US" sz="1000" b="1" dirty="0">
                <a:latin typeface="Roboto" panose="02000000000000000000" pitchFamily="2" charset="0"/>
                <a:ea typeface="Roboto" panose="02000000000000000000" pitchFamily="2" charset="0"/>
                <a:cs typeface="Arial" panose="020B0604020202020204" pitchFamily="34" charset="0"/>
                <a:hlinkClick r:id="rId2"/>
              </a:rPr>
              <a:t>), Himalayan Zoological Park, Darjeeling</a:t>
            </a:r>
            <a:r>
              <a:rPr lang="en-GB" altLang="en-US" sz="1000" dirty="0">
                <a:latin typeface="Roboto" panose="02000000000000000000" pitchFamily="2" charset="0"/>
                <a:ea typeface="Roboto" panose="02000000000000000000" pitchFamily="2" charset="0"/>
                <a:cs typeface="Arial" panose="020B0604020202020204" pitchFamily="34" charset="0"/>
              </a:rPr>
              <a:t>’ by [</a:t>
            </a:r>
            <a:r>
              <a:rPr lang="en-GB" altLang="en-US" sz="1000" b="1" dirty="0" err="1">
                <a:latin typeface="Roboto" panose="02000000000000000000" pitchFamily="2" charset="0"/>
                <a:ea typeface="Roboto" panose="02000000000000000000" pitchFamily="2" charset="0"/>
                <a:cs typeface="Arial" panose="020B0604020202020204" pitchFamily="34" charset="0"/>
              </a:rPr>
              <a:t>flowcomm</a:t>
            </a:r>
            <a:r>
              <a:rPr lang="en-GB" altLang="en-US" sz="1000" dirty="0">
                <a:latin typeface="Roboto" panose="02000000000000000000" pitchFamily="2" charset="0"/>
                <a:ea typeface="Roboto" panose="02000000000000000000" pitchFamily="2" charset="0"/>
                <a:cs typeface="Arial" panose="020B0604020202020204" pitchFamily="34" charset="0"/>
              </a:rPr>
              <a:t>] licensed under </a:t>
            </a:r>
            <a:r>
              <a:rPr lang="en-GB" altLang="en-US" sz="1000" b="1" dirty="0">
                <a:latin typeface="Roboto" panose="02000000000000000000" pitchFamily="2" charset="0"/>
                <a:ea typeface="Roboto" panose="02000000000000000000" pitchFamily="2" charset="0"/>
                <a:cs typeface="Arial" panose="020B0604020202020204" pitchFamily="34" charset="0"/>
                <a:hlinkClick r:id="rId3"/>
              </a:rPr>
              <a:t>CC BY 2.0</a:t>
            </a:r>
            <a:r>
              <a:rPr lang="en-GB" altLang="en-US" sz="1000" dirty="0">
                <a:latin typeface="Roboto" panose="02000000000000000000" pitchFamily="2" charset="0"/>
                <a:ea typeface="Roboto" panose="02000000000000000000" pitchFamily="2" charset="0"/>
                <a:cs typeface="Arial" panose="020B0604020202020204" pitchFamily="34" charset="0"/>
              </a:rPr>
              <a:t>.</a:t>
            </a:r>
          </a:p>
        </p:txBody>
      </p:sp>
      <p:grpSp>
        <p:nvGrpSpPr>
          <p:cNvPr id="12" name="Text box">
            <a:extLst>
              <a:ext uri="{FF2B5EF4-FFF2-40B4-BE49-F238E27FC236}">
                <a16:creationId xmlns:a16="http://schemas.microsoft.com/office/drawing/2014/main" id="{8437C826-03AB-4986-AA32-7A026676C662}"/>
              </a:ext>
            </a:extLst>
          </p:cNvPr>
          <p:cNvGrpSpPr>
            <a:grpSpLocks/>
          </p:cNvGrpSpPr>
          <p:nvPr/>
        </p:nvGrpSpPr>
        <p:grpSpPr bwMode="auto">
          <a:xfrm>
            <a:off x="729414" y="4674612"/>
            <a:ext cx="5057236" cy="1145219"/>
            <a:chOff x="1716662" y="2601771"/>
            <a:chExt cx="4957121" cy="1089874"/>
          </a:xfrm>
        </p:grpSpPr>
        <p:sp>
          <p:nvSpPr>
            <p:cNvPr id="13" name="Rounded Rectangle 12">
              <a:extLst>
                <a:ext uri="{FF2B5EF4-FFF2-40B4-BE49-F238E27FC236}">
                  <a16:creationId xmlns:a16="http://schemas.microsoft.com/office/drawing/2014/main" id="{29AB3443-0D26-45DD-80A4-8BB168B17DE6}"/>
                </a:ext>
              </a:extLst>
            </p:cNvPr>
            <p:cNvSpPr/>
            <p:nvPr/>
          </p:nvSpPr>
          <p:spPr>
            <a:xfrm flipH="1">
              <a:off x="1760688" y="2654617"/>
              <a:ext cx="4913095" cy="1037028"/>
            </a:xfrm>
            <a:prstGeom prst="roundRect">
              <a:avLst>
                <a:gd name="adj" fmla="val 10435"/>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If they are noticed by a predator, they can run quickly into the steep hills, where few animals are able to follow them.</a:t>
              </a:r>
            </a:p>
          </p:txBody>
        </p:sp>
        <p:sp>
          <p:nvSpPr>
            <p:cNvPr id="14" name="Oval 13">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23939" t="561" r="20573"/>
          <a:stretch/>
        </p:blipFill>
        <p:spPr>
          <a:xfrm flipH="1">
            <a:off x="6239932" y="2743199"/>
            <a:ext cx="2173325" cy="3349625"/>
          </a:xfrm>
          <a:prstGeom prst="roundRect">
            <a:avLst>
              <a:gd name="adj" fmla="val 4190"/>
            </a:avLst>
          </a:prstGeom>
          <a:ln w="19050">
            <a:solidFill>
              <a:srgbClr val="90C8E5"/>
            </a:solidFill>
          </a:ln>
        </p:spPr>
      </p:pic>
    </p:spTree>
    <p:extLst>
      <p:ext uri="{BB962C8B-B14F-4D97-AF65-F5344CB8AC3E}">
        <p14:creationId xmlns:p14="http://schemas.microsoft.com/office/powerpoint/2010/main" val="239142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err="1">
                <a:latin typeface="+mn-lt"/>
              </a:rPr>
              <a:t>Bharal</a:t>
            </a:r>
            <a:endParaRPr lang="en-US" dirty="0">
              <a:latin typeface="+mn-lt"/>
            </a:endParaRPr>
          </a:p>
        </p:txBody>
      </p:sp>
      <p:grpSp>
        <p:nvGrpSpPr>
          <p:cNvPr id="18" name="Group 17"/>
          <p:cNvGrpSpPr/>
          <p:nvPr/>
        </p:nvGrpSpPr>
        <p:grpSpPr>
          <a:xfrm>
            <a:off x="774329" y="2213974"/>
            <a:ext cx="3975092" cy="2731085"/>
            <a:chOff x="774329" y="3853741"/>
            <a:chExt cx="3975092" cy="2731085"/>
          </a:xfrm>
        </p:grpSpPr>
        <p:sp>
          <p:nvSpPr>
            <p:cNvPr id="19" name="Text Box"/>
            <p:cNvSpPr/>
            <p:nvPr/>
          </p:nvSpPr>
          <p:spPr>
            <a:xfrm>
              <a:off x="996616" y="3887007"/>
              <a:ext cx="1760232" cy="547779"/>
            </a:xfrm>
            <a:prstGeom prst="roundRect">
              <a:avLst/>
            </a:prstGeom>
            <a:solidFill>
              <a:srgbClr val="007AC2"/>
            </a:solidFill>
            <a:ln w="381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Talk About It:</a:t>
              </a:r>
            </a:p>
          </p:txBody>
        </p:sp>
        <p:sp>
          <p:nvSpPr>
            <p:cNvPr id="22" name="Rounded Rectangle 21">
              <a:extLst>
                <a:ext uri="{FF2B5EF4-FFF2-40B4-BE49-F238E27FC236}">
                  <a16:creationId xmlns:a16="http://schemas.microsoft.com/office/drawing/2014/main" id="{29AB3443-0D26-45DD-80A4-8BB168B17DE6}"/>
                </a:ext>
              </a:extLst>
            </p:cNvPr>
            <p:cNvSpPr/>
            <p:nvPr/>
          </p:nvSpPr>
          <p:spPr bwMode="auto">
            <a:xfrm flipH="1">
              <a:off x="774329" y="4344277"/>
              <a:ext cx="3975092" cy="2240549"/>
            </a:xfrm>
            <a:prstGeom prst="roundRect">
              <a:avLst>
                <a:gd name="adj" fmla="val 6926"/>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err="1">
                  <a:solidFill>
                    <a:srgbClr val="1C1C1C"/>
                  </a:solidFill>
                  <a:latin typeface="Twinkl" pitchFamily="2" charset="0"/>
                  <a:ea typeface="Sassoon Infant Rg" panose="02000503030000020003" pitchFamily="50" charset="0"/>
                </a:rPr>
                <a:t>Bharal</a:t>
              </a:r>
              <a:r>
                <a:rPr lang="en-GB" altLang="en-US" dirty="0">
                  <a:solidFill>
                    <a:srgbClr val="1C1C1C"/>
                  </a:solidFill>
                  <a:latin typeface="Twinkl" pitchFamily="2" charset="0"/>
                  <a:ea typeface="Sassoon Infant Rg" panose="02000503030000020003" pitchFamily="50" charset="0"/>
                </a:rPr>
                <a:t> are hardly ever found in forests. Why do you think this is?</a:t>
              </a:r>
            </a:p>
            <a:p>
              <a:pPr>
                <a:defRPr/>
              </a:pPr>
              <a:endParaRPr lang="en-GB" altLang="en-US" dirty="0">
                <a:solidFill>
                  <a:srgbClr val="1C1C1C"/>
                </a:solidFill>
                <a:latin typeface="Twinkl" pitchFamily="2" charset="0"/>
                <a:ea typeface="Sassoon Infant Rg" panose="02000503030000020003" pitchFamily="50" charset="0"/>
              </a:endParaRPr>
            </a:p>
            <a:p>
              <a:pPr>
                <a:defRPr/>
              </a:pPr>
              <a:endParaRPr lang="en-GB" altLang="en-US" dirty="0">
                <a:solidFill>
                  <a:srgbClr val="1C1C1C"/>
                </a:solidFill>
                <a:latin typeface="Twinkl" pitchFamily="2" charset="0"/>
                <a:ea typeface="Sassoon Infant Rg" panose="02000503030000020003" pitchFamily="50" charset="0"/>
              </a:endParaRPr>
            </a:p>
            <a:p>
              <a:pPr>
                <a:defRPr/>
              </a:pPr>
              <a:endParaRPr lang="en-GB" altLang="en-US" dirty="0">
                <a:solidFill>
                  <a:srgbClr val="1C1C1C"/>
                </a:solidFill>
                <a:latin typeface="Twinkl" pitchFamily="2" charset="0"/>
                <a:ea typeface="Sassoon Infant Rg" panose="02000503030000020003" pitchFamily="50" charset="0"/>
              </a:endParaRPr>
            </a:p>
            <a:p>
              <a:pPr>
                <a:defRPr/>
              </a:pPr>
              <a:endParaRPr lang="en-GB" altLang="en-US" dirty="0">
                <a:solidFill>
                  <a:srgbClr val="1C1C1C"/>
                </a:solidFill>
                <a:latin typeface="Twinkl" pitchFamily="2" charset="0"/>
                <a:ea typeface="Sassoon Infant Rg" panose="02000503030000020003" pitchFamily="50" charset="0"/>
              </a:endParaRPr>
            </a:p>
            <a:p>
              <a:pPr>
                <a:defRPr/>
              </a:pPr>
              <a:endParaRPr lang="en-GB" altLang="en-US" dirty="0">
                <a:solidFill>
                  <a:srgbClr val="1C1C1C"/>
                </a:solidFill>
                <a:latin typeface="Twinkl" pitchFamily="2" charset="0"/>
                <a:ea typeface="Sassoon Infant Rg" panose="02000503030000020003" pitchFamily="50" charset="0"/>
              </a:endParaRPr>
            </a:p>
          </p:txBody>
        </p:sp>
        <p:sp>
          <p:nvSpPr>
            <p:cNvPr id="23" name="Oval 22">
              <a:extLst>
                <a:ext uri="{FF2B5EF4-FFF2-40B4-BE49-F238E27FC236}">
                  <a16:creationId xmlns:a16="http://schemas.microsoft.com/office/drawing/2014/main" id="{AD04E83A-0DB8-4D22-B507-9E3C5353690F}"/>
                </a:ext>
              </a:extLst>
            </p:cNvPr>
            <p:cNvSpPr/>
            <p:nvPr/>
          </p:nvSpPr>
          <p:spPr bwMode="auto">
            <a:xfrm>
              <a:off x="923854" y="3853741"/>
              <a:ext cx="145524" cy="144000"/>
            </a:xfrm>
            <a:prstGeom prst="ellipse">
              <a:avLst/>
            </a:prstGeom>
            <a:solidFill>
              <a:srgbClr val="007AC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9069" t="561" r="18508"/>
          <a:stretch/>
        </p:blipFill>
        <p:spPr>
          <a:xfrm>
            <a:off x="5181600" y="1484313"/>
            <a:ext cx="3231659" cy="4608512"/>
          </a:xfrm>
          <a:prstGeom prst="roundRect">
            <a:avLst>
              <a:gd name="adj" fmla="val 4190"/>
            </a:avLst>
          </a:prstGeom>
          <a:ln w="19050">
            <a:solidFill>
              <a:srgbClr val="90C8E5"/>
            </a:solidFill>
          </a:ln>
        </p:spPr>
      </p:pic>
      <p:sp>
        <p:nvSpPr>
          <p:cNvPr id="3" name="Rectangle 2"/>
          <p:cNvSpPr/>
          <p:nvPr/>
        </p:nvSpPr>
        <p:spPr>
          <a:xfrm>
            <a:off x="837538" y="3602965"/>
            <a:ext cx="3638929" cy="1200329"/>
          </a:xfrm>
          <a:prstGeom prst="rect">
            <a:avLst/>
          </a:prstGeom>
        </p:spPr>
        <p:txBody>
          <a:bodyPr wrap="square">
            <a:spAutoFit/>
          </a:bodyPr>
          <a:lstStyle/>
          <a:p>
            <a:r>
              <a:rPr lang="en-GB" b="1" dirty="0">
                <a:solidFill>
                  <a:srgbClr val="007AC2"/>
                </a:solidFill>
              </a:rPr>
              <a:t>They are very easy to spot in forests because of the colour of their fur. This would make them an easy target for predators. </a:t>
            </a:r>
          </a:p>
        </p:txBody>
      </p:sp>
    </p:spTree>
    <p:extLst>
      <p:ext uri="{BB962C8B-B14F-4D97-AF65-F5344CB8AC3E}">
        <p14:creationId xmlns:p14="http://schemas.microsoft.com/office/powerpoint/2010/main" val="280268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Gelada Monkey</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1461303"/>
            <a:ext cx="7658935" cy="867793"/>
            <a:chOff x="1716662" y="2601771"/>
            <a:chExt cx="7507314" cy="825853"/>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89" y="2664407"/>
              <a:ext cx="7463287" cy="763217"/>
            </a:xfrm>
            <a:prstGeom prst="roundRect">
              <a:avLst>
                <a:gd name="adj" fmla="val 11973"/>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Gelada monkeys can only be found in the high mountain meadows of Ethiopia in Africa. </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2510332"/>
            <a:ext cx="4718348" cy="859809"/>
            <a:chOff x="1716662" y="2601771"/>
            <a:chExt cx="4624942" cy="818255"/>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88" y="2628383"/>
              <a:ext cx="4580916" cy="791643"/>
            </a:xfrm>
            <a:prstGeom prst="roundRect">
              <a:avLst>
                <a:gd name="adj" fmla="val 13554"/>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look similar to baboons and have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a large, red marking on their chest.</a:t>
              </a:r>
            </a:p>
          </p:txBody>
        </p:sp>
        <p:sp>
          <p:nvSpPr>
            <p:cNvPr id="15" name="Oval 14">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2" name="Text box">
            <a:extLst>
              <a:ext uri="{FF2B5EF4-FFF2-40B4-BE49-F238E27FC236}">
                <a16:creationId xmlns:a16="http://schemas.microsoft.com/office/drawing/2014/main" id="{8437C826-03AB-4986-AA32-7A026676C662}"/>
              </a:ext>
            </a:extLst>
          </p:cNvPr>
          <p:cNvGrpSpPr>
            <a:grpSpLocks/>
          </p:cNvGrpSpPr>
          <p:nvPr/>
        </p:nvGrpSpPr>
        <p:grpSpPr bwMode="auto">
          <a:xfrm>
            <a:off x="729414" y="3511987"/>
            <a:ext cx="4585964" cy="1165175"/>
            <a:chOff x="1716662" y="2601771"/>
            <a:chExt cx="4495178" cy="1108863"/>
          </a:xfrm>
        </p:grpSpPr>
        <p:sp>
          <p:nvSpPr>
            <p:cNvPr id="16" name="Rounded Rectangle 15">
              <a:extLst>
                <a:ext uri="{FF2B5EF4-FFF2-40B4-BE49-F238E27FC236}">
                  <a16:creationId xmlns:a16="http://schemas.microsoft.com/office/drawing/2014/main" id="{29AB3443-0D26-45DD-80A4-8BB168B17DE6}"/>
                </a:ext>
              </a:extLst>
            </p:cNvPr>
            <p:cNvSpPr/>
            <p:nvPr/>
          </p:nvSpPr>
          <p:spPr>
            <a:xfrm flipH="1">
              <a:off x="1760688" y="2654295"/>
              <a:ext cx="4451152" cy="1056339"/>
            </a:xfrm>
            <a:prstGeom prst="roundRect">
              <a:avLst>
                <a:gd name="adj" fmla="val 10117"/>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Gelada monkeys have small, thick fingers, which are excellent for climbing rocks and plucking grass to eat. </a:t>
              </a:r>
            </a:p>
          </p:txBody>
        </p:sp>
        <p:sp>
          <p:nvSpPr>
            <p:cNvPr id="17" name="Oval 16">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8" name="Text box">
            <a:extLst>
              <a:ext uri="{FF2B5EF4-FFF2-40B4-BE49-F238E27FC236}">
                <a16:creationId xmlns:a16="http://schemas.microsoft.com/office/drawing/2014/main" id="{8437C826-03AB-4986-AA32-7A026676C662}"/>
              </a:ext>
            </a:extLst>
          </p:cNvPr>
          <p:cNvGrpSpPr>
            <a:grpSpLocks/>
          </p:cNvGrpSpPr>
          <p:nvPr/>
        </p:nvGrpSpPr>
        <p:grpSpPr bwMode="auto">
          <a:xfrm>
            <a:off x="729414" y="4790957"/>
            <a:ext cx="4585965" cy="1158353"/>
            <a:chOff x="1716662" y="2601771"/>
            <a:chExt cx="4495179" cy="1102369"/>
          </a:xfrm>
        </p:grpSpPr>
        <p:sp>
          <p:nvSpPr>
            <p:cNvPr id="19" name="Rounded Rectangle 18">
              <a:extLst>
                <a:ext uri="{FF2B5EF4-FFF2-40B4-BE49-F238E27FC236}">
                  <a16:creationId xmlns:a16="http://schemas.microsoft.com/office/drawing/2014/main" id="{29AB3443-0D26-45DD-80A4-8BB168B17DE6}"/>
                </a:ext>
              </a:extLst>
            </p:cNvPr>
            <p:cNvSpPr/>
            <p:nvPr/>
          </p:nvSpPr>
          <p:spPr>
            <a:xfrm flipH="1">
              <a:off x="1760689" y="2657458"/>
              <a:ext cx="4451152" cy="1046682"/>
            </a:xfrm>
            <a:prstGeom prst="roundRect">
              <a:avLst>
                <a:gd name="adj" fmla="val 8841"/>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are mainly grass-eaters but have very sharp teeth to help defend themselves.</a:t>
              </a:r>
            </a:p>
          </p:txBody>
        </p:sp>
        <p:sp>
          <p:nvSpPr>
            <p:cNvPr id="22" name="Oval 21">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22965" t="719" r="18337"/>
          <a:stretch/>
        </p:blipFill>
        <p:spPr>
          <a:xfrm>
            <a:off x="5214771" y="2434562"/>
            <a:ext cx="3183677" cy="3590023"/>
          </a:xfrm>
          <a:prstGeom prst="roundRect">
            <a:avLst>
              <a:gd name="adj" fmla="val 4190"/>
            </a:avLst>
          </a:prstGeom>
          <a:ln w="19050">
            <a:solidFill>
              <a:srgbClr val="90C8E5"/>
            </a:solidFill>
          </a:ln>
        </p:spPr>
      </p:pic>
    </p:spTree>
    <p:extLst>
      <p:ext uri="{BB962C8B-B14F-4D97-AF65-F5344CB8AC3E}">
        <p14:creationId xmlns:p14="http://schemas.microsoft.com/office/powerpoint/2010/main" val="349154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Mountain Goat</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2035784"/>
            <a:ext cx="3945831" cy="861097"/>
            <a:chOff x="1716662" y="2601771"/>
            <a:chExt cx="3867717" cy="819480"/>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90" y="2658034"/>
              <a:ext cx="3823689" cy="763217"/>
            </a:xfrm>
            <a:prstGeom prst="roundRect">
              <a:avLst>
                <a:gd name="adj" fmla="val 16790"/>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Mountain goats mostly live in the mountains of North America.</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3088889"/>
            <a:ext cx="4044604" cy="837166"/>
            <a:chOff x="1716662" y="2601771"/>
            <a:chExt cx="3964535" cy="796704"/>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90" y="2649471"/>
              <a:ext cx="3920507" cy="749004"/>
            </a:xfrm>
            <a:prstGeom prst="roundRect">
              <a:avLst>
                <a:gd name="adj" fmla="val 13554"/>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have thick, woolly coats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that help them to keep warm. </a:t>
              </a:r>
            </a:p>
          </p:txBody>
        </p:sp>
        <p:sp>
          <p:nvSpPr>
            <p:cNvPr id="15" name="Oval 14">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2" name="Text box">
            <a:extLst>
              <a:ext uri="{FF2B5EF4-FFF2-40B4-BE49-F238E27FC236}">
                <a16:creationId xmlns:a16="http://schemas.microsoft.com/office/drawing/2014/main" id="{8437C826-03AB-4986-AA32-7A026676C662}"/>
              </a:ext>
            </a:extLst>
          </p:cNvPr>
          <p:cNvGrpSpPr>
            <a:grpSpLocks/>
          </p:cNvGrpSpPr>
          <p:nvPr/>
        </p:nvGrpSpPr>
        <p:grpSpPr bwMode="auto">
          <a:xfrm>
            <a:off x="729414" y="4127783"/>
            <a:ext cx="4044604" cy="1467341"/>
            <a:chOff x="1716662" y="2601771"/>
            <a:chExt cx="3964535" cy="1396423"/>
          </a:xfrm>
        </p:grpSpPr>
        <p:sp>
          <p:nvSpPr>
            <p:cNvPr id="16" name="Rounded Rectangle 15">
              <a:extLst>
                <a:ext uri="{FF2B5EF4-FFF2-40B4-BE49-F238E27FC236}">
                  <a16:creationId xmlns:a16="http://schemas.microsoft.com/office/drawing/2014/main" id="{29AB3443-0D26-45DD-80A4-8BB168B17DE6}"/>
                </a:ext>
              </a:extLst>
            </p:cNvPr>
            <p:cNvSpPr/>
            <p:nvPr/>
          </p:nvSpPr>
          <p:spPr>
            <a:xfrm flipH="1">
              <a:off x="1760690" y="2638541"/>
              <a:ext cx="3920507" cy="1359653"/>
            </a:xfrm>
            <a:prstGeom prst="roundRect">
              <a:avLst>
                <a:gd name="adj" fmla="val 8145"/>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Their white wool allows them to blend into the snowy mountains and hide from predators such as mountain lions and brown bears.</a:t>
              </a:r>
            </a:p>
          </p:txBody>
        </p:sp>
        <p:sp>
          <p:nvSpPr>
            <p:cNvPr id="17" name="Oval 16">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7227" r="26744"/>
          <a:stretch/>
        </p:blipFill>
        <p:spPr>
          <a:xfrm>
            <a:off x="4919542" y="1484313"/>
            <a:ext cx="3493717" cy="4608512"/>
          </a:xfrm>
          <a:prstGeom prst="roundRect">
            <a:avLst>
              <a:gd name="adj" fmla="val 4190"/>
            </a:avLst>
          </a:prstGeom>
          <a:ln w="19050">
            <a:solidFill>
              <a:srgbClr val="90C8E5"/>
            </a:solidFill>
          </a:ln>
        </p:spPr>
      </p:pic>
    </p:spTree>
    <p:extLst>
      <p:ext uri="{BB962C8B-B14F-4D97-AF65-F5344CB8AC3E}">
        <p14:creationId xmlns:p14="http://schemas.microsoft.com/office/powerpoint/2010/main" val="286401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Mountain Goat</a:t>
            </a:r>
          </a:p>
        </p:txBody>
      </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2568540"/>
            <a:ext cx="4044604" cy="1988467"/>
            <a:chOff x="1716662" y="2601771"/>
            <a:chExt cx="3964535" cy="1892363"/>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90" y="2670291"/>
              <a:ext cx="3920507" cy="1823843"/>
            </a:xfrm>
            <a:prstGeom prst="roundRect">
              <a:avLst>
                <a:gd name="adj" fmla="val 6424"/>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are incredible climbers and have rough toe pads on their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hooves, which help them to grip tightly to the ground when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running up and down the steep mountain slopes. </a:t>
              </a:r>
            </a:p>
          </p:txBody>
        </p:sp>
        <p:sp>
          <p:nvSpPr>
            <p:cNvPr id="15" name="Oval 14">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113" b="4475"/>
          <a:stretch/>
        </p:blipFill>
        <p:spPr>
          <a:xfrm flipH="1">
            <a:off x="5020733" y="1484313"/>
            <a:ext cx="3367618" cy="4608512"/>
          </a:xfrm>
          <a:prstGeom prst="roundRect">
            <a:avLst>
              <a:gd name="adj" fmla="val 4190"/>
            </a:avLst>
          </a:prstGeom>
          <a:ln w="19050">
            <a:solidFill>
              <a:srgbClr val="90C8E5"/>
            </a:solidFill>
          </a:ln>
        </p:spPr>
      </p:pic>
    </p:spTree>
    <p:extLst>
      <p:ext uri="{BB962C8B-B14F-4D97-AF65-F5344CB8AC3E}">
        <p14:creationId xmlns:p14="http://schemas.microsoft.com/office/powerpoint/2010/main" val="202685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Golden Eagle</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2169875"/>
            <a:ext cx="3945831" cy="1427385"/>
            <a:chOff x="1716662" y="2601771"/>
            <a:chExt cx="3867717" cy="1358399"/>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90" y="2649335"/>
              <a:ext cx="3823689" cy="1310835"/>
            </a:xfrm>
            <a:prstGeom prst="roundRect">
              <a:avLst>
                <a:gd name="adj" fmla="val 8090"/>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Golden eagles are found in the mountain regions of North America, Asia, Europe and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northern Africa. </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3865726"/>
            <a:ext cx="4044604" cy="1423755"/>
            <a:chOff x="1716662" y="2601771"/>
            <a:chExt cx="3964535" cy="1354943"/>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90" y="2670291"/>
              <a:ext cx="3920507" cy="1286423"/>
            </a:xfrm>
            <a:prstGeom prst="roundRect">
              <a:avLst>
                <a:gd name="adj" fmla="val 9453"/>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love open, mountainous habitats because they make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spotting prey easier. They are also able to fly in very powerful winds. </a:t>
              </a:r>
            </a:p>
          </p:txBody>
        </p:sp>
        <p:sp>
          <p:nvSpPr>
            <p:cNvPr id="15" name="Oval 14">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35501" t="510" r="14026" b="9038"/>
          <a:stretch/>
        </p:blipFill>
        <p:spPr>
          <a:xfrm>
            <a:off x="5240867" y="1458335"/>
            <a:ext cx="3173719" cy="4608512"/>
          </a:xfrm>
          <a:prstGeom prst="roundRect">
            <a:avLst>
              <a:gd name="adj" fmla="val 4190"/>
            </a:avLst>
          </a:prstGeom>
          <a:ln w="19050">
            <a:solidFill>
              <a:srgbClr val="90C8E5"/>
            </a:solidFill>
          </a:ln>
        </p:spPr>
      </p:pic>
    </p:spTree>
    <p:extLst>
      <p:ext uri="{BB962C8B-B14F-4D97-AF65-F5344CB8AC3E}">
        <p14:creationId xmlns:p14="http://schemas.microsoft.com/office/powerpoint/2010/main" val="112907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Golden Eagle</a:t>
            </a:r>
          </a:p>
        </p:txBody>
      </p:sp>
      <p:grpSp>
        <p:nvGrpSpPr>
          <p:cNvPr id="12" name="Text box">
            <a:extLst>
              <a:ext uri="{FF2B5EF4-FFF2-40B4-BE49-F238E27FC236}">
                <a16:creationId xmlns:a16="http://schemas.microsoft.com/office/drawing/2014/main" id="{8437C826-03AB-4986-AA32-7A026676C662}"/>
              </a:ext>
            </a:extLst>
          </p:cNvPr>
          <p:cNvGrpSpPr>
            <a:grpSpLocks/>
          </p:cNvGrpSpPr>
          <p:nvPr/>
        </p:nvGrpSpPr>
        <p:grpSpPr bwMode="auto">
          <a:xfrm>
            <a:off x="729414" y="2458138"/>
            <a:ext cx="4044604" cy="1115641"/>
            <a:chOff x="1716662" y="2601771"/>
            <a:chExt cx="3964535" cy="1061719"/>
          </a:xfrm>
        </p:grpSpPr>
        <p:sp>
          <p:nvSpPr>
            <p:cNvPr id="16" name="Rounded Rectangle 15">
              <a:extLst>
                <a:ext uri="{FF2B5EF4-FFF2-40B4-BE49-F238E27FC236}">
                  <a16:creationId xmlns:a16="http://schemas.microsoft.com/office/drawing/2014/main" id="{29AB3443-0D26-45DD-80A4-8BB168B17DE6}"/>
                </a:ext>
              </a:extLst>
            </p:cNvPr>
            <p:cNvSpPr/>
            <p:nvPr/>
          </p:nvSpPr>
          <p:spPr>
            <a:xfrm flipH="1">
              <a:off x="1760690" y="2645778"/>
              <a:ext cx="3920507" cy="1017712"/>
            </a:xfrm>
            <a:prstGeom prst="roundRect">
              <a:avLst>
                <a:gd name="adj" fmla="val 12166"/>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Golden eagles have wonderful eyesight and sharp talons, which help them when hunting. </a:t>
              </a:r>
            </a:p>
          </p:txBody>
        </p:sp>
        <p:sp>
          <p:nvSpPr>
            <p:cNvPr id="17" name="Oval 16">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7" name="Text box">
            <a:extLst>
              <a:ext uri="{FF2B5EF4-FFF2-40B4-BE49-F238E27FC236}">
                <a16:creationId xmlns:a16="http://schemas.microsoft.com/office/drawing/2014/main" id="{8437C826-03AB-4986-AA32-7A026676C662}"/>
              </a:ext>
            </a:extLst>
          </p:cNvPr>
          <p:cNvGrpSpPr>
            <a:grpSpLocks/>
          </p:cNvGrpSpPr>
          <p:nvPr/>
        </p:nvGrpSpPr>
        <p:grpSpPr bwMode="auto">
          <a:xfrm>
            <a:off x="729414" y="3840082"/>
            <a:ext cx="4044604" cy="1441637"/>
            <a:chOff x="1716662" y="2601771"/>
            <a:chExt cx="3964535" cy="1371960"/>
          </a:xfrm>
        </p:grpSpPr>
        <p:sp>
          <p:nvSpPr>
            <p:cNvPr id="8" name="Rounded Rectangle 7">
              <a:extLst>
                <a:ext uri="{FF2B5EF4-FFF2-40B4-BE49-F238E27FC236}">
                  <a16:creationId xmlns:a16="http://schemas.microsoft.com/office/drawing/2014/main" id="{29AB3443-0D26-45DD-80A4-8BB168B17DE6}"/>
                </a:ext>
              </a:extLst>
            </p:cNvPr>
            <p:cNvSpPr/>
            <p:nvPr/>
          </p:nvSpPr>
          <p:spPr>
            <a:xfrm flipH="1">
              <a:off x="1760690" y="2626284"/>
              <a:ext cx="3920507" cy="1347447"/>
            </a:xfrm>
            <a:prstGeom prst="roundRect">
              <a:avLst>
                <a:gd name="adj" fmla="val 12166"/>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mostly eat small mammals, like rabbits and mice, but are also known to hunt larger animals,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such as badgers. </a:t>
              </a:r>
            </a:p>
          </p:txBody>
        </p:sp>
        <p:sp>
          <p:nvSpPr>
            <p:cNvPr id="9" name="Oval 8">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15908" b="16140"/>
          <a:stretch/>
        </p:blipFill>
        <p:spPr>
          <a:xfrm flipH="1">
            <a:off x="5352523" y="1484313"/>
            <a:ext cx="3035827" cy="4608512"/>
          </a:xfrm>
          <a:prstGeom prst="roundRect">
            <a:avLst>
              <a:gd name="adj" fmla="val 4190"/>
            </a:avLst>
          </a:prstGeom>
          <a:ln w="19050">
            <a:solidFill>
              <a:srgbClr val="90C8E5"/>
            </a:solidFill>
          </a:ln>
        </p:spPr>
      </p:pic>
    </p:spTree>
    <p:extLst>
      <p:ext uri="{BB962C8B-B14F-4D97-AF65-F5344CB8AC3E}">
        <p14:creationId xmlns:p14="http://schemas.microsoft.com/office/powerpoint/2010/main" val="4835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Mountain Lion</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1552545"/>
            <a:ext cx="3945831" cy="1462553"/>
            <a:chOff x="1716662" y="2601771"/>
            <a:chExt cx="3867717" cy="1391866"/>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90" y="2658394"/>
              <a:ext cx="3823689" cy="1335243"/>
            </a:xfrm>
            <a:prstGeom prst="roundRect">
              <a:avLst>
                <a:gd name="adj" fmla="val 10145"/>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Mountain lions are </a:t>
              </a:r>
              <a:r>
                <a:rPr lang="en-GB" altLang="en-US" b="1" u="sng" dirty="0">
                  <a:solidFill>
                    <a:srgbClr val="1C1C1C"/>
                  </a:solidFill>
                  <a:latin typeface="Twinkl" pitchFamily="2" charset="0"/>
                  <a:ea typeface="Sassoon Infant Rg" panose="02000503030000020003" pitchFamily="50" charset="0"/>
                </a:rPr>
                <a:t>carnivores</a:t>
              </a:r>
              <a:r>
                <a:rPr lang="en-GB" altLang="en-US" dirty="0">
                  <a:solidFill>
                    <a:srgbClr val="1C1C1C"/>
                  </a:solidFill>
                  <a:latin typeface="Twinkl" pitchFamily="2" charset="0"/>
                  <a:ea typeface="Sassoon Infant Rg" panose="02000503030000020003" pitchFamily="50" charset="0"/>
                </a:rPr>
                <a:t>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and mostly eat deer, as well as small mammals such as mice and rabbits.</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3151812"/>
            <a:ext cx="4044604" cy="1437290"/>
            <a:chOff x="1716662" y="2601771"/>
            <a:chExt cx="3964535" cy="1367825"/>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90" y="2683174"/>
              <a:ext cx="3920507" cy="1286422"/>
            </a:xfrm>
            <a:prstGeom prst="roundRect">
              <a:avLst>
                <a:gd name="adj" fmla="val 9453"/>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Their sense of smell is poor but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their fantastic eyesight and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hearing help them to hunt their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prey at dawn and dusk. </a:t>
              </a:r>
            </a:p>
          </p:txBody>
        </p:sp>
        <p:sp>
          <p:nvSpPr>
            <p:cNvPr id="15" name="Oval 14">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15735" b="3771"/>
          <a:stretch/>
        </p:blipFill>
        <p:spPr>
          <a:xfrm>
            <a:off x="4572000" y="1484313"/>
            <a:ext cx="3816349" cy="4608512"/>
          </a:xfrm>
          <a:prstGeom prst="roundRect">
            <a:avLst>
              <a:gd name="adj" fmla="val 4190"/>
            </a:avLst>
          </a:prstGeom>
          <a:ln w="19050">
            <a:solidFill>
              <a:srgbClr val="90C8E5"/>
            </a:solidFill>
          </a:ln>
        </p:spPr>
      </p:pic>
      <p:grpSp>
        <p:nvGrpSpPr>
          <p:cNvPr id="12" name="Group 11"/>
          <p:cNvGrpSpPr/>
          <p:nvPr/>
        </p:nvGrpSpPr>
        <p:grpSpPr>
          <a:xfrm>
            <a:off x="774330" y="4774230"/>
            <a:ext cx="7614019" cy="1319259"/>
            <a:chOff x="774330" y="3853741"/>
            <a:chExt cx="7614019" cy="1319259"/>
          </a:xfrm>
        </p:grpSpPr>
        <p:sp>
          <p:nvSpPr>
            <p:cNvPr id="16" name="Text Box"/>
            <p:cNvSpPr/>
            <p:nvPr/>
          </p:nvSpPr>
          <p:spPr>
            <a:xfrm>
              <a:off x="996616" y="3887007"/>
              <a:ext cx="2061912" cy="547779"/>
            </a:xfrm>
            <a:prstGeom prst="roundRect">
              <a:avLst/>
            </a:prstGeom>
            <a:solidFill>
              <a:srgbClr val="007AC2"/>
            </a:solidFill>
            <a:ln w="381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Did You Know…?</a:t>
              </a:r>
            </a:p>
          </p:txBody>
        </p:sp>
        <p:sp>
          <p:nvSpPr>
            <p:cNvPr id="17" name="Rounded Rectangle 16">
              <a:extLst>
                <a:ext uri="{FF2B5EF4-FFF2-40B4-BE49-F238E27FC236}">
                  <a16:creationId xmlns:a16="http://schemas.microsoft.com/office/drawing/2014/main" id="{29AB3443-0D26-45DD-80A4-8BB168B17DE6}"/>
                </a:ext>
              </a:extLst>
            </p:cNvPr>
            <p:cNvSpPr/>
            <p:nvPr/>
          </p:nvSpPr>
          <p:spPr bwMode="auto">
            <a:xfrm flipH="1">
              <a:off x="774330" y="4356090"/>
              <a:ext cx="7614019" cy="816910"/>
            </a:xfrm>
            <a:prstGeom prst="roundRect">
              <a:avLst>
                <a:gd name="adj" fmla="val 10145"/>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Mountain lions have very powerful legs, which allow them to jump distances of up to 13 metres (45 feet)!</a:t>
              </a:r>
            </a:p>
          </p:txBody>
        </p:sp>
        <p:sp>
          <p:nvSpPr>
            <p:cNvPr id="18" name="Oval 17">
              <a:extLst>
                <a:ext uri="{FF2B5EF4-FFF2-40B4-BE49-F238E27FC236}">
                  <a16:creationId xmlns:a16="http://schemas.microsoft.com/office/drawing/2014/main" id="{AD04E83A-0DB8-4D22-B507-9E3C5353690F}"/>
                </a:ext>
              </a:extLst>
            </p:cNvPr>
            <p:cNvSpPr/>
            <p:nvPr/>
          </p:nvSpPr>
          <p:spPr bwMode="auto">
            <a:xfrm>
              <a:off x="923854" y="3853741"/>
              <a:ext cx="145524" cy="144000"/>
            </a:xfrm>
            <a:prstGeom prst="ellipse">
              <a:avLst/>
            </a:prstGeom>
            <a:solidFill>
              <a:srgbClr val="007AC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22" name="box">
            <a:extLst>
              <a:ext uri="{FF2B5EF4-FFF2-40B4-BE49-F238E27FC236}">
                <a16:creationId xmlns:a16="http://schemas.microsoft.com/office/drawing/2014/main" id="{29AB3443-0D26-45DD-80A4-8BB168B17DE6}"/>
              </a:ext>
            </a:extLst>
          </p:cNvPr>
          <p:cNvSpPr/>
          <p:nvPr/>
        </p:nvSpPr>
        <p:spPr bwMode="auto">
          <a:xfrm flipH="1">
            <a:off x="5021032" y="4075082"/>
            <a:ext cx="2955283" cy="932293"/>
          </a:xfrm>
          <a:prstGeom prst="roundRect">
            <a:avLst>
              <a:gd name="adj" fmla="val 10145"/>
            </a:avLst>
          </a:prstGeom>
          <a:solidFill>
            <a:schemeClr val="bg1"/>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216000" rIns="108000" bIns="108000" anchor="ctr">
            <a:spAutoFit/>
          </a:bodyPr>
          <a:lstStyle/>
          <a:p>
            <a:pPr>
              <a:defRPr/>
            </a:pPr>
            <a:r>
              <a:rPr lang="en-GB" altLang="en-US" b="1" dirty="0">
                <a:solidFill>
                  <a:srgbClr val="1C1C1C"/>
                </a:solidFill>
                <a:latin typeface="Twinkl" pitchFamily="2" charset="0"/>
                <a:ea typeface="Sassoon Infant Rg" panose="02000503030000020003" pitchFamily="50" charset="0"/>
              </a:rPr>
              <a:t>carnivores</a:t>
            </a:r>
            <a:r>
              <a:rPr lang="en-GB" altLang="en-US" dirty="0">
                <a:solidFill>
                  <a:srgbClr val="1C1C1C"/>
                </a:solidFill>
                <a:latin typeface="Twinkl" pitchFamily="2" charset="0"/>
                <a:ea typeface="Sassoon Infant Rg" panose="02000503030000020003" pitchFamily="50" charset="0"/>
              </a:rPr>
              <a:t> – Animals that eat meat.</a:t>
            </a:r>
          </a:p>
        </p:txBody>
      </p:sp>
      <p:pic>
        <p:nvPicPr>
          <p:cNvPr id="2" name="clo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016" y="3895023"/>
            <a:ext cx="413317" cy="413317"/>
          </a:xfrm>
          <a:prstGeom prst="rect">
            <a:avLst/>
          </a:prstGeom>
        </p:spPr>
      </p:pic>
      <p:sp>
        <p:nvSpPr>
          <p:cNvPr id="3" name="link"/>
          <p:cNvSpPr/>
          <p:nvPr/>
        </p:nvSpPr>
        <p:spPr>
          <a:xfrm>
            <a:off x="2853151" y="1696545"/>
            <a:ext cx="1214651" cy="350619"/>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637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2" grpId="0" animBg="1"/>
      <p:bldP spid="22" grpId="1" animBg="1"/>
      <p:bldP spid="22" grpId="2"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Alpine Marmot</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1443368"/>
            <a:ext cx="7658935" cy="1148042"/>
            <a:chOff x="1716662" y="2601771"/>
            <a:chExt cx="7507314" cy="1092555"/>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90" y="2657303"/>
              <a:ext cx="7463286" cy="1037023"/>
            </a:xfrm>
            <a:prstGeom prst="roundRect">
              <a:avLst>
                <a:gd name="adj" fmla="val 11277"/>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Marmots normally live at altitudes between 2000 and 3000 metres (about 6500 – 10,000 feet) and are found in the Alps mountain range in Europe.</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20947" t="17318" r="20745" b="3112"/>
          <a:stretch/>
        </p:blipFill>
        <p:spPr>
          <a:xfrm>
            <a:off x="4735773" y="2769801"/>
            <a:ext cx="3652576" cy="3323024"/>
          </a:xfrm>
          <a:prstGeom prst="roundRect">
            <a:avLst>
              <a:gd name="adj" fmla="val 4190"/>
            </a:avLst>
          </a:prstGeom>
          <a:ln w="19050">
            <a:solidFill>
              <a:srgbClr val="90C8E5"/>
            </a:solidFill>
          </a:ln>
        </p:spPr>
      </p:pic>
      <p:pic>
        <p:nvPicPr>
          <p:cNvPr id="25" name="Picture 24"/>
          <p:cNvPicPr>
            <a:picLocks noChangeAspect="1"/>
          </p:cNvPicPr>
          <p:nvPr/>
        </p:nvPicPr>
        <p:blipFill rotWithShape="1">
          <a:blip r:embed="rId3" cstate="print">
            <a:extLst>
              <a:ext uri="{28A0092B-C50C-407E-A947-70E740481C1C}">
                <a14:useLocalDpi xmlns:a14="http://schemas.microsoft.com/office/drawing/2010/main" val="0"/>
              </a:ext>
            </a:extLst>
          </a:blip>
          <a:srcRect l="17922" t="7368" r="6779" b="6648"/>
          <a:stretch/>
        </p:blipFill>
        <p:spPr>
          <a:xfrm>
            <a:off x="770358" y="2769801"/>
            <a:ext cx="3637869" cy="3323024"/>
          </a:xfrm>
          <a:prstGeom prst="roundRect">
            <a:avLst>
              <a:gd name="adj" fmla="val 4190"/>
            </a:avLst>
          </a:prstGeom>
          <a:ln w="19050">
            <a:solidFill>
              <a:srgbClr val="90C8E5"/>
            </a:solidFill>
          </a:ln>
        </p:spPr>
      </p:pic>
    </p:spTree>
    <p:extLst>
      <p:ext uri="{BB962C8B-B14F-4D97-AF65-F5344CB8AC3E}">
        <p14:creationId xmlns:p14="http://schemas.microsoft.com/office/powerpoint/2010/main" val="399500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Alpine Marmot</a:t>
            </a:r>
          </a:p>
        </p:txBody>
      </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1819605"/>
            <a:ext cx="4044604" cy="1701300"/>
            <a:chOff x="1716662" y="2601771"/>
            <a:chExt cx="3964535" cy="1619075"/>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90" y="2665712"/>
              <a:ext cx="3920507" cy="1555134"/>
            </a:xfrm>
            <a:prstGeom prst="roundRect">
              <a:avLst>
                <a:gd name="adj" fmla="val 8747"/>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are fantastic at digging and have a special nail on their thumb that helps them to create </a:t>
              </a:r>
              <a:r>
                <a:rPr lang="en-GB" altLang="en-US" b="1" u="sng" dirty="0">
                  <a:solidFill>
                    <a:srgbClr val="1C1C1C"/>
                  </a:solidFill>
                  <a:latin typeface="Twinkl" pitchFamily="2" charset="0"/>
                  <a:ea typeface="Sassoon Infant Rg" panose="02000503030000020003" pitchFamily="50" charset="0"/>
                </a:rPr>
                <a:t>burrows</a:t>
              </a:r>
              <a:r>
                <a:rPr lang="en-GB" altLang="en-US" dirty="0">
                  <a:solidFill>
                    <a:srgbClr val="1C1C1C"/>
                  </a:solidFill>
                  <a:latin typeface="Twinkl" pitchFamily="2" charset="0"/>
                  <a:ea typeface="Sassoon Infant Rg" panose="02000503030000020003" pitchFamily="50" charset="0"/>
                </a:rPr>
                <a:t>, which they spend most of their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time in. </a:t>
              </a:r>
            </a:p>
          </p:txBody>
        </p:sp>
        <p:sp>
          <p:nvSpPr>
            <p:cNvPr id="15" name="Oval 14">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9" name="Text box">
            <a:extLst>
              <a:ext uri="{FF2B5EF4-FFF2-40B4-BE49-F238E27FC236}">
                <a16:creationId xmlns:a16="http://schemas.microsoft.com/office/drawing/2014/main" id="{8437C826-03AB-4986-AA32-7A026676C662}"/>
              </a:ext>
            </a:extLst>
          </p:cNvPr>
          <p:cNvGrpSpPr>
            <a:grpSpLocks/>
          </p:cNvGrpSpPr>
          <p:nvPr/>
        </p:nvGrpSpPr>
        <p:grpSpPr bwMode="auto">
          <a:xfrm>
            <a:off x="729414" y="3779762"/>
            <a:ext cx="4044603" cy="1703838"/>
            <a:chOff x="1716662" y="2601771"/>
            <a:chExt cx="3964534" cy="1621493"/>
          </a:xfrm>
        </p:grpSpPr>
        <p:sp>
          <p:nvSpPr>
            <p:cNvPr id="23" name="Rounded Rectangle 22">
              <a:extLst>
                <a:ext uri="{FF2B5EF4-FFF2-40B4-BE49-F238E27FC236}">
                  <a16:creationId xmlns:a16="http://schemas.microsoft.com/office/drawing/2014/main" id="{29AB3443-0D26-45DD-80A4-8BB168B17DE6}"/>
                </a:ext>
              </a:extLst>
            </p:cNvPr>
            <p:cNvSpPr/>
            <p:nvPr/>
          </p:nvSpPr>
          <p:spPr>
            <a:xfrm flipH="1">
              <a:off x="1760689" y="2653372"/>
              <a:ext cx="3920507" cy="1569892"/>
            </a:xfrm>
            <a:prstGeom prst="roundRect">
              <a:avLst>
                <a:gd name="adj" fmla="val 8097"/>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In order to survive the cold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winter months, Alpine marmots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like to </a:t>
              </a:r>
              <a:r>
                <a:rPr lang="en-GB" altLang="en-US" b="1" u="sng" dirty="0">
                  <a:solidFill>
                    <a:srgbClr val="1C1C1C"/>
                  </a:solidFill>
                  <a:latin typeface="Twinkl" pitchFamily="2" charset="0"/>
                  <a:ea typeface="Sassoon Infant Rg" panose="02000503030000020003" pitchFamily="50" charset="0"/>
                </a:rPr>
                <a:t>hibernate</a:t>
              </a:r>
              <a:r>
                <a:rPr lang="en-GB" altLang="en-US" dirty="0">
                  <a:solidFill>
                    <a:srgbClr val="1C1C1C"/>
                  </a:solidFill>
                  <a:latin typeface="Twinkl" pitchFamily="2" charset="0"/>
                  <a:ea typeface="Sassoon Infant Rg" panose="02000503030000020003" pitchFamily="50" charset="0"/>
                </a:rPr>
                <a:t> in their dens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from October until the beginning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of spring. </a:t>
              </a:r>
            </a:p>
          </p:txBody>
        </p:sp>
        <p:sp>
          <p:nvSpPr>
            <p:cNvPr id="24" name="Oval 23">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17" name="link - hibernate"/>
          <p:cNvSpPr/>
          <p:nvPr/>
        </p:nvSpPr>
        <p:spPr>
          <a:xfrm>
            <a:off x="1537353" y="4497189"/>
            <a:ext cx="1104228" cy="350619"/>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link - burrows"/>
          <p:cNvSpPr/>
          <p:nvPr/>
        </p:nvSpPr>
        <p:spPr>
          <a:xfrm>
            <a:off x="3510518" y="2540073"/>
            <a:ext cx="1003844" cy="350619"/>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9055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Snow Leopard</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1655029"/>
            <a:ext cx="3945831" cy="843831"/>
            <a:chOff x="1716662" y="2601771"/>
            <a:chExt cx="3867717" cy="803049"/>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90" y="2641604"/>
              <a:ext cx="3823689" cy="763216"/>
            </a:xfrm>
            <a:prstGeom prst="roundRect">
              <a:avLst>
                <a:gd name="adj" fmla="val 13579"/>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Snow leopards live in the rocky mountains of central Asia. </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4758298"/>
            <a:ext cx="4044604" cy="1128480"/>
            <a:chOff x="1716662" y="2601771"/>
            <a:chExt cx="3964535" cy="1073939"/>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90" y="2657998"/>
              <a:ext cx="3920507" cy="1017712"/>
            </a:xfrm>
            <a:prstGeom prst="roundRect">
              <a:avLst>
                <a:gd name="adj" fmla="val 14575"/>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These animals are fierce hunters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and like to prey on </a:t>
              </a:r>
              <a:r>
                <a:rPr lang="en-GB" altLang="en-US" dirty="0" err="1">
                  <a:solidFill>
                    <a:srgbClr val="1C1C1C"/>
                  </a:solidFill>
                  <a:latin typeface="Twinkl" pitchFamily="2" charset="0"/>
                  <a:ea typeface="Sassoon Infant Rg" panose="02000503030000020003" pitchFamily="50" charset="0"/>
                </a:rPr>
                <a:t>bharal</a:t>
              </a:r>
              <a:r>
                <a:rPr lang="en-GB" altLang="en-US" dirty="0">
                  <a:solidFill>
                    <a:srgbClr val="1C1C1C"/>
                  </a:solidFill>
                  <a:latin typeface="Twinkl" pitchFamily="2" charset="0"/>
                  <a:ea typeface="Sassoon Infant Rg" panose="02000503030000020003" pitchFamily="50" charset="0"/>
                </a:rPr>
                <a:t>, ibex, mountain hares and birds. </a:t>
              </a:r>
            </a:p>
          </p:txBody>
        </p:sp>
        <p:sp>
          <p:nvSpPr>
            <p:cNvPr id="15" name="Oval 14">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2" name="Text box">
            <a:extLst>
              <a:ext uri="{FF2B5EF4-FFF2-40B4-BE49-F238E27FC236}">
                <a16:creationId xmlns:a16="http://schemas.microsoft.com/office/drawing/2014/main" id="{8437C826-03AB-4986-AA32-7A026676C662}"/>
              </a:ext>
            </a:extLst>
          </p:cNvPr>
          <p:cNvGrpSpPr>
            <a:grpSpLocks/>
          </p:cNvGrpSpPr>
          <p:nvPr/>
        </p:nvGrpSpPr>
        <p:grpSpPr bwMode="auto">
          <a:xfrm>
            <a:off x="729414" y="2758717"/>
            <a:ext cx="3945831" cy="1768868"/>
            <a:chOff x="1716662" y="2601771"/>
            <a:chExt cx="3867717" cy="1683379"/>
          </a:xfrm>
        </p:grpSpPr>
        <p:sp>
          <p:nvSpPr>
            <p:cNvPr id="16" name="Rounded Rectangle 15">
              <a:extLst>
                <a:ext uri="{FF2B5EF4-FFF2-40B4-BE49-F238E27FC236}">
                  <a16:creationId xmlns:a16="http://schemas.microsoft.com/office/drawing/2014/main" id="{29AB3443-0D26-45DD-80A4-8BB168B17DE6}"/>
                </a:ext>
              </a:extLst>
            </p:cNvPr>
            <p:cNvSpPr/>
            <p:nvPr/>
          </p:nvSpPr>
          <p:spPr>
            <a:xfrm flipH="1">
              <a:off x="1760690" y="2641487"/>
              <a:ext cx="3823689" cy="1643663"/>
            </a:xfrm>
            <a:prstGeom prst="roundRect">
              <a:avLst>
                <a:gd name="adj" fmla="val 8359"/>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are very difficult to see because their spotted coat acts as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a camouflage amongst the rocks. Because of this, they also have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the nickname ‘ghost cats’.</a:t>
              </a:r>
            </a:p>
          </p:txBody>
        </p:sp>
        <p:sp>
          <p:nvSpPr>
            <p:cNvPr id="17" name="Oval 16">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0196" t="561" r="34316"/>
          <a:stretch/>
        </p:blipFill>
        <p:spPr>
          <a:xfrm>
            <a:off x="5054600" y="1484313"/>
            <a:ext cx="3358659" cy="4608512"/>
          </a:xfrm>
          <a:prstGeom prst="roundRect">
            <a:avLst>
              <a:gd name="adj" fmla="val 4190"/>
            </a:avLst>
          </a:prstGeom>
          <a:ln w="19050">
            <a:solidFill>
              <a:srgbClr val="90C8E5"/>
            </a:solidFill>
          </a:ln>
        </p:spPr>
      </p:pic>
    </p:spTree>
    <p:extLst>
      <p:ext uri="{BB962C8B-B14F-4D97-AF65-F5344CB8AC3E}">
        <p14:creationId xmlns:p14="http://schemas.microsoft.com/office/powerpoint/2010/main" val="260720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Snow Leopard</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1708175"/>
            <a:ext cx="3945831" cy="873974"/>
            <a:chOff x="1716662" y="2601771"/>
            <a:chExt cx="3867717" cy="831737"/>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90" y="2670290"/>
              <a:ext cx="3823689" cy="763218"/>
            </a:xfrm>
            <a:prstGeom prst="roundRect">
              <a:avLst>
                <a:gd name="adj" fmla="val 13579"/>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Snow leopards have very thick fur to help to keep them warm.</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4302244"/>
            <a:ext cx="4044604" cy="1385226"/>
            <a:chOff x="1716662" y="2069255"/>
            <a:chExt cx="3964535" cy="1318276"/>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90" y="2101109"/>
              <a:ext cx="3920507" cy="1286422"/>
            </a:xfrm>
            <a:prstGeom prst="roundRect">
              <a:avLst>
                <a:gd name="adj" fmla="val 11979"/>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Their large paws allow them to walk on the snow without sinking in and their long tail helps them to balance on unsteady ground.</a:t>
              </a:r>
            </a:p>
          </p:txBody>
        </p:sp>
        <p:sp>
          <p:nvSpPr>
            <p:cNvPr id="15" name="Oval 14">
              <a:extLst>
                <a:ext uri="{FF2B5EF4-FFF2-40B4-BE49-F238E27FC236}">
                  <a16:creationId xmlns:a16="http://schemas.microsoft.com/office/drawing/2014/main" id="{AD04E83A-0DB8-4D22-B507-9E3C5353690F}"/>
                </a:ext>
              </a:extLst>
            </p:cNvPr>
            <p:cNvSpPr/>
            <p:nvPr/>
          </p:nvSpPr>
          <p:spPr>
            <a:xfrm>
              <a:off x="1716662" y="2069255"/>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2" name="Text box">
            <a:extLst>
              <a:ext uri="{FF2B5EF4-FFF2-40B4-BE49-F238E27FC236}">
                <a16:creationId xmlns:a16="http://schemas.microsoft.com/office/drawing/2014/main" id="{8437C826-03AB-4986-AA32-7A026676C662}"/>
              </a:ext>
            </a:extLst>
          </p:cNvPr>
          <p:cNvGrpSpPr>
            <a:grpSpLocks/>
          </p:cNvGrpSpPr>
          <p:nvPr/>
        </p:nvGrpSpPr>
        <p:grpSpPr bwMode="auto">
          <a:xfrm>
            <a:off x="729414" y="2838248"/>
            <a:ext cx="3945831" cy="1174425"/>
            <a:chOff x="1716662" y="2601771"/>
            <a:chExt cx="3867717" cy="1117668"/>
          </a:xfrm>
        </p:grpSpPr>
        <p:sp>
          <p:nvSpPr>
            <p:cNvPr id="16" name="Rounded Rectangle 15">
              <a:extLst>
                <a:ext uri="{FF2B5EF4-FFF2-40B4-BE49-F238E27FC236}">
                  <a16:creationId xmlns:a16="http://schemas.microsoft.com/office/drawing/2014/main" id="{29AB3443-0D26-45DD-80A4-8BB168B17DE6}"/>
                </a:ext>
              </a:extLst>
            </p:cNvPr>
            <p:cNvSpPr/>
            <p:nvPr/>
          </p:nvSpPr>
          <p:spPr>
            <a:xfrm flipH="1">
              <a:off x="1760690" y="2643787"/>
              <a:ext cx="3823689" cy="1075652"/>
            </a:xfrm>
            <a:prstGeom prst="roundRect">
              <a:avLst>
                <a:gd name="adj" fmla="val 13579"/>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also have large nostrils, which help to heat up the air they breathe before it enters their lungs.</a:t>
              </a:r>
            </a:p>
          </p:txBody>
        </p:sp>
        <p:sp>
          <p:nvSpPr>
            <p:cNvPr id="17" name="Oval 16">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t="9632" b="9864"/>
          <a:stretch/>
        </p:blipFill>
        <p:spPr>
          <a:xfrm>
            <a:off x="4936066" y="1484313"/>
            <a:ext cx="3452283" cy="4608512"/>
          </a:xfrm>
          <a:prstGeom prst="roundRect">
            <a:avLst>
              <a:gd name="adj" fmla="val 4190"/>
            </a:avLst>
          </a:prstGeom>
          <a:ln w="19050">
            <a:solidFill>
              <a:srgbClr val="90C8E5"/>
            </a:solidFill>
          </a:ln>
        </p:spPr>
      </p:pic>
    </p:spTree>
    <p:extLst>
      <p:ext uri="{BB962C8B-B14F-4D97-AF65-F5344CB8AC3E}">
        <p14:creationId xmlns:p14="http://schemas.microsoft.com/office/powerpoint/2010/main" val="419676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Mountain Hare</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2035783"/>
            <a:ext cx="3945831" cy="1726756"/>
            <a:chOff x="1716662" y="2601771"/>
            <a:chExt cx="3867717" cy="1643302"/>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90" y="2660429"/>
              <a:ext cx="3823689" cy="1584644"/>
            </a:xfrm>
            <a:prstGeom prst="roundRect">
              <a:avLst>
                <a:gd name="adj" fmla="val 7155"/>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Mountain hares can be found in places such as Poland, China and the UK. They live in different habitats including forests, rocky hills and heathland. </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4057261"/>
            <a:ext cx="4044604" cy="1396576"/>
            <a:chOff x="1716662" y="2601771"/>
            <a:chExt cx="3964535" cy="1329078"/>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90" y="2644426"/>
              <a:ext cx="3920507" cy="1286423"/>
            </a:xfrm>
            <a:prstGeom prst="roundRect">
              <a:avLst>
                <a:gd name="adj" fmla="val 11358"/>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mostly eat leaves, twigs and grasses and they like to shelter in forms, which are dips in the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ground or grass.</a:t>
              </a:r>
            </a:p>
          </p:txBody>
        </p:sp>
        <p:sp>
          <p:nvSpPr>
            <p:cNvPr id="15" name="Oval 14">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25751" t="561" r="11826"/>
          <a:stretch/>
        </p:blipFill>
        <p:spPr>
          <a:xfrm>
            <a:off x="4969933" y="1484313"/>
            <a:ext cx="3443326" cy="4608512"/>
          </a:xfrm>
          <a:prstGeom prst="roundRect">
            <a:avLst>
              <a:gd name="adj" fmla="val 4190"/>
            </a:avLst>
          </a:prstGeom>
          <a:ln w="19050">
            <a:solidFill>
              <a:srgbClr val="90C8E5"/>
            </a:solidFill>
          </a:ln>
        </p:spPr>
      </p:pic>
    </p:spTree>
    <p:extLst>
      <p:ext uri="{BB962C8B-B14F-4D97-AF65-F5344CB8AC3E}">
        <p14:creationId xmlns:p14="http://schemas.microsoft.com/office/powerpoint/2010/main" val="22254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Mountain Hare</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2248479"/>
            <a:ext cx="3945831" cy="1458990"/>
            <a:chOff x="1716662" y="2601771"/>
            <a:chExt cx="3867717" cy="1388477"/>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90" y="2679413"/>
              <a:ext cx="3823689" cy="1310835"/>
            </a:xfrm>
            <a:prstGeom prst="roundRect">
              <a:avLst>
                <a:gd name="adj" fmla="val 7155"/>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Like the snow leopard, their large feet help them to spread their weight evenly on snow, which stops them from sinking in. </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25751" t="561" r="11826"/>
          <a:stretch/>
        </p:blipFill>
        <p:spPr>
          <a:xfrm>
            <a:off x="4542310" y="1484313"/>
            <a:ext cx="3857301" cy="4608512"/>
          </a:xfrm>
          <a:prstGeom prst="roundRect">
            <a:avLst>
              <a:gd name="adj" fmla="val 4190"/>
            </a:avLst>
          </a:prstGeom>
          <a:ln w="19050">
            <a:solidFill>
              <a:srgbClr val="90C8E5"/>
            </a:solidFill>
          </a:ln>
        </p:spPr>
      </p:pic>
      <p:grpSp>
        <p:nvGrpSpPr>
          <p:cNvPr id="12" name="Group 11"/>
          <p:cNvGrpSpPr/>
          <p:nvPr/>
        </p:nvGrpSpPr>
        <p:grpSpPr>
          <a:xfrm>
            <a:off x="774329" y="4242686"/>
            <a:ext cx="7638929" cy="1880606"/>
            <a:chOff x="774329" y="3853741"/>
            <a:chExt cx="7638929" cy="1880606"/>
          </a:xfrm>
        </p:grpSpPr>
        <p:sp>
          <p:nvSpPr>
            <p:cNvPr id="16" name="Text Box"/>
            <p:cNvSpPr/>
            <p:nvPr/>
          </p:nvSpPr>
          <p:spPr>
            <a:xfrm>
              <a:off x="996616" y="3887007"/>
              <a:ext cx="2061912" cy="547779"/>
            </a:xfrm>
            <a:prstGeom prst="roundRect">
              <a:avLst/>
            </a:prstGeom>
            <a:solidFill>
              <a:srgbClr val="007AC2"/>
            </a:solidFill>
            <a:ln w="381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b="1" dirty="0"/>
                <a:t>Did You Know…?</a:t>
              </a:r>
            </a:p>
          </p:txBody>
        </p:sp>
        <p:sp>
          <p:nvSpPr>
            <p:cNvPr id="17" name="Rounded Rectangle 16">
              <a:extLst>
                <a:ext uri="{FF2B5EF4-FFF2-40B4-BE49-F238E27FC236}">
                  <a16:creationId xmlns:a16="http://schemas.microsoft.com/office/drawing/2014/main" id="{29AB3443-0D26-45DD-80A4-8BB168B17DE6}"/>
                </a:ext>
              </a:extLst>
            </p:cNvPr>
            <p:cNvSpPr/>
            <p:nvPr/>
          </p:nvSpPr>
          <p:spPr bwMode="auto">
            <a:xfrm flipH="1">
              <a:off x="774329" y="4356942"/>
              <a:ext cx="7638929" cy="1377405"/>
            </a:xfrm>
            <a:prstGeom prst="roundRect">
              <a:avLst>
                <a:gd name="adj" fmla="val 6926"/>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A mountain hare’s fur turns from brown to white during the winter months. Why do you think this is?</a:t>
              </a:r>
            </a:p>
            <a:p>
              <a:pPr>
                <a:defRPr/>
              </a:pPr>
              <a:endParaRPr lang="en-GB" altLang="en-US" dirty="0">
                <a:solidFill>
                  <a:srgbClr val="1C1C1C"/>
                </a:solidFill>
                <a:latin typeface="Twinkl" pitchFamily="2" charset="0"/>
                <a:ea typeface="Sassoon Infant Rg" panose="02000503030000020003" pitchFamily="50" charset="0"/>
              </a:endParaRPr>
            </a:p>
            <a:p>
              <a:pPr>
                <a:defRPr/>
              </a:pPr>
              <a:endParaRPr lang="en-GB" altLang="en-US" dirty="0">
                <a:solidFill>
                  <a:srgbClr val="1C1C1C"/>
                </a:solidFill>
                <a:latin typeface="Twinkl" pitchFamily="2" charset="0"/>
                <a:ea typeface="Sassoon Infant Rg" panose="02000503030000020003" pitchFamily="50" charset="0"/>
              </a:endParaRPr>
            </a:p>
          </p:txBody>
        </p:sp>
        <p:sp>
          <p:nvSpPr>
            <p:cNvPr id="18" name="Oval 17">
              <a:extLst>
                <a:ext uri="{FF2B5EF4-FFF2-40B4-BE49-F238E27FC236}">
                  <a16:creationId xmlns:a16="http://schemas.microsoft.com/office/drawing/2014/main" id="{AD04E83A-0DB8-4D22-B507-9E3C5353690F}"/>
                </a:ext>
              </a:extLst>
            </p:cNvPr>
            <p:cNvSpPr/>
            <p:nvPr/>
          </p:nvSpPr>
          <p:spPr bwMode="auto">
            <a:xfrm>
              <a:off x="923854" y="3853741"/>
              <a:ext cx="145524" cy="144000"/>
            </a:xfrm>
            <a:prstGeom prst="ellipse">
              <a:avLst/>
            </a:prstGeom>
            <a:solidFill>
              <a:srgbClr val="007AC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2" name="Rectangle 1"/>
          <p:cNvSpPr/>
          <p:nvPr/>
        </p:nvSpPr>
        <p:spPr>
          <a:xfrm>
            <a:off x="849180" y="5576258"/>
            <a:ext cx="7327366" cy="369332"/>
          </a:xfrm>
          <a:prstGeom prst="rect">
            <a:avLst/>
          </a:prstGeom>
        </p:spPr>
        <p:txBody>
          <a:bodyPr wrap="square">
            <a:spAutoFit/>
          </a:bodyPr>
          <a:lstStyle/>
          <a:p>
            <a:r>
              <a:rPr lang="en-GB" b="1" dirty="0">
                <a:solidFill>
                  <a:srgbClr val="007AC2"/>
                </a:solidFill>
              </a:rPr>
              <a:t>This provides them with excellent camouflage when it is snowy.</a:t>
            </a:r>
          </a:p>
        </p:txBody>
      </p:sp>
    </p:spTree>
    <p:extLst>
      <p:ext uri="{BB962C8B-B14F-4D97-AF65-F5344CB8AC3E}">
        <p14:creationId xmlns:p14="http://schemas.microsoft.com/office/powerpoint/2010/main" val="5692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Alpine Ibex</a:t>
            </a:r>
          </a:p>
        </p:txBody>
      </p:sp>
      <p:grpSp>
        <p:nvGrpSpPr>
          <p:cNvPr id="9" name="Text box">
            <a:extLst>
              <a:ext uri="{FF2B5EF4-FFF2-40B4-BE49-F238E27FC236}">
                <a16:creationId xmlns:a16="http://schemas.microsoft.com/office/drawing/2014/main" id="{8437C826-03AB-4986-AA32-7A026676C662}"/>
              </a:ext>
            </a:extLst>
          </p:cNvPr>
          <p:cNvGrpSpPr>
            <a:grpSpLocks/>
          </p:cNvGrpSpPr>
          <p:nvPr/>
        </p:nvGrpSpPr>
        <p:grpSpPr bwMode="auto">
          <a:xfrm>
            <a:off x="729414" y="2008261"/>
            <a:ext cx="3945831" cy="1993444"/>
            <a:chOff x="1716662" y="2601771"/>
            <a:chExt cx="3867717" cy="1897101"/>
          </a:xfrm>
        </p:grpSpPr>
        <p:sp>
          <p:nvSpPr>
            <p:cNvPr id="10" name="Rounded Rectangle 9">
              <a:extLst>
                <a:ext uri="{FF2B5EF4-FFF2-40B4-BE49-F238E27FC236}">
                  <a16:creationId xmlns:a16="http://schemas.microsoft.com/office/drawing/2014/main" id="{29AB3443-0D26-45DD-80A4-8BB168B17DE6}"/>
                </a:ext>
              </a:extLst>
            </p:cNvPr>
            <p:cNvSpPr/>
            <p:nvPr/>
          </p:nvSpPr>
          <p:spPr>
            <a:xfrm flipH="1">
              <a:off x="1760690" y="2640418"/>
              <a:ext cx="3823689" cy="1858454"/>
            </a:xfrm>
            <a:prstGeom prst="roundRect">
              <a:avLst>
                <a:gd name="adj" fmla="val 7155"/>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 Alpine ibex is a type of wild goat that lives throughout the European Alps. They are often found between 500 and 3000 metres (about 1600 </a:t>
              </a:r>
              <a:r>
                <a:rPr lang="en-GB" altLang="en-US">
                  <a:solidFill>
                    <a:srgbClr val="1C1C1C"/>
                  </a:solidFill>
                  <a:latin typeface="Twinkl" pitchFamily="2" charset="0"/>
                  <a:ea typeface="Sassoon Infant Rg" panose="02000503030000020003" pitchFamily="50" charset="0"/>
                </a:rPr>
                <a:t>– 10,000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feet) above sea level.</a:t>
              </a:r>
            </a:p>
          </p:txBody>
        </p:sp>
        <p:sp>
          <p:nvSpPr>
            <p:cNvPr id="11" name="Oval 10">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Text box">
            <a:extLst>
              <a:ext uri="{FF2B5EF4-FFF2-40B4-BE49-F238E27FC236}">
                <a16:creationId xmlns:a16="http://schemas.microsoft.com/office/drawing/2014/main" id="{8437C826-03AB-4986-AA32-7A026676C662}"/>
              </a:ext>
            </a:extLst>
          </p:cNvPr>
          <p:cNvGrpSpPr>
            <a:grpSpLocks/>
          </p:cNvGrpSpPr>
          <p:nvPr/>
        </p:nvGrpSpPr>
        <p:grpSpPr bwMode="auto">
          <a:xfrm>
            <a:off x="729414" y="4139889"/>
            <a:ext cx="4044604" cy="1146211"/>
            <a:chOff x="1716662" y="2601771"/>
            <a:chExt cx="3964535" cy="1090816"/>
          </a:xfrm>
        </p:grpSpPr>
        <p:sp>
          <p:nvSpPr>
            <p:cNvPr id="14" name="Rounded Rectangle 13">
              <a:extLst>
                <a:ext uri="{FF2B5EF4-FFF2-40B4-BE49-F238E27FC236}">
                  <a16:creationId xmlns:a16="http://schemas.microsoft.com/office/drawing/2014/main" id="{29AB3443-0D26-45DD-80A4-8BB168B17DE6}"/>
                </a:ext>
              </a:extLst>
            </p:cNvPr>
            <p:cNvSpPr/>
            <p:nvPr/>
          </p:nvSpPr>
          <p:spPr>
            <a:xfrm flipH="1">
              <a:off x="1760690" y="2674874"/>
              <a:ext cx="3920507" cy="1017713"/>
            </a:xfrm>
            <a:prstGeom prst="roundRect">
              <a:avLst>
                <a:gd name="adj" fmla="val 12166"/>
              </a:avLst>
            </a:prstGeom>
            <a:solidFill>
              <a:schemeClr val="bg1"/>
            </a:solidFill>
            <a:ln w="28575">
              <a:solidFill>
                <a:srgbClr val="90C8E5"/>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spAutoFit/>
            </a:bodyPr>
            <a:lstStyle/>
            <a:p>
              <a:pPr>
                <a:defRPr/>
              </a:pPr>
              <a:r>
                <a:rPr lang="en-GB" altLang="en-US" dirty="0">
                  <a:solidFill>
                    <a:srgbClr val="1C1C1C"/>
                  </a:solidFill>
                  <a:latin typeface="Twinkl" pitchFamily="2" charset="0"/>
                  <a:ea typeface="Sassoon Infant Rg" panose="02000503030000020003" pitchFamily="50" charset="0"/>
                </a:rPr>
                <a:t>They have large, curved horns, which they use to defend </a:t>
              </a:r>
              <a:br>
                <a:rPr lang="en-GB" altLang="en-US" dirty="0">
                  <a:solidFill>
                    <a:srgbClr val="1C1C1C"/>
                  </a:solidFill>
                  <a:latin typeface="Twinkl" pitchFamily="2" charset="0"/>
                  <a:ea typeface="Sassoon Infant Rg" panose="02000503030000020003" pitchFamily="50" charset="0"/>
                </a:rPr>
              </a:br>
              <a:r>
                <a:rPr lang="en-GB" altLang="en-US" dirty="0">
                  <a:solidFill>
                    <a:srgbClr val="1C1C1C"/>
                  </a:solidFill>
                  <a:latin typeface="Twinkl" pitchFamily="2" charset="0"/>
                  <a:ea typeface="Sassoon Infant Rg" panose="02000503030000020003" pitchFamily="50" charset="0"/>
                </a:rPr>
                <a:t>themselves against </a:t>
              </a:r>
              <a:r>
                <a:rPr lang="en-GB" altLang="en-US" b="1" u="sng" dirty="0">
                  <a:solidFill>
                    <a:srgbClr val="1C1C1C"/>
                  </a:solidFill>
                  <a:latin typeface="Twinkl" pitchFamily="2" charset="0"/>
                  <a:ea typeface="Sassoon Infant Rg" panose="02000503030000020003" pitchFamily="50" charset="0"/>
                </a:rPr>
                <a:t>predators</a:t>
              </a:r>
              <a:r>
                <a:rPr lang="en-GB" altLang="en-US" dirty="0">
                  <a:solidFill>
                    <a:srgbClr val="1C1C1C"/>
                  </a:solidFill>
                  <a:latin typeface="Twinkl" pitchFamily="2" charset="0"/>
                  <a:ea typeface="Sassoon Infant Rg" panose="02000503030000020003" pitchFamily="50" charset="0"/>
                </a:rPr>
                <a:t>.</a:t>
              </a:r>
            </a:p>
          </p:txBody>
        </p:sp>
        <p:sp>
          <p:nvSpPr>
            <p:cNvPr id="15" name="Oval 14">
              <a:extLst>
                <a:ext uri="{FF2B5EF4-FFF2-40B4-BE49-F238E27FC236}">
                  <a16:creationId xmlns:a16="http://schemas.microsoft.com/office/drawing/2014/main" id="{AD04E83A-0DB8-4D22-B507-9E3C5353690F}"/>
                </a:ext>
              </a:extLst>
            </p:cNvPr>
            <p:cNvSpPr/>
            <p:nvPr/>
          </p:nvSpPr>
          <p:spPr>
            <a:xfrm>
              <a:off x="1716662" y="2601771"/>
              <a:ext cx="142643" cy="137040"/>
            </a:xfrm>
            <a:prstGeom prst="ellipse">
              <a:avLst/>
            </a:prstGeom>
            <a:solidFill>
              <a:srgbClr val="90C8E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8062" t="561" r="16450"/>
          <a:stretch/>
        </p:blipFill>
        <p:spPr>
          <a:xfrm>
            <a:off x="4969933" y="1458335"/>
            <a:ext cx="3444653" cy="4608512"/>
          </a:xfrm>
          <a:prstGeom prst="roundRect">
            <a:avLst>
              <a:gd name="adj" fmla="val 4190"/>
            </a:avLst>
          </a:prstGeom>
          <a:ln w="19050">
            <a:solidFill>
              <a:srgbClr val="90C8E5"/>
            </a:solidFill>
          </a:ln>
        </p:spPr>
      </p:pic>
      <p:sp>
        <p:nvSpPr>
          <p:cNvPr id="18" name="link - hibernate"/>
          <p:cNvSpPr/>
          <p:nvPr/>
        </p:nvSpPr>
        <p:spPr>
          <a:xfrm>
            <a:off x="2897727" y="4891307"/>
            <a:ext cx="1003844" cy="289768"/>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box - hibernate">
            <a:extLst>
              <a:ext uri="{FF2B5EF4-FFF2-40B4-BE49-F238E27FC236}">
                <a16:creationId xmlns:a16="http://schemas.microsoft.com/office/drawing/2014/main" id="{29AB3443-0D26-45DD-80A4-8BB168B17DE6}"/>
              </a:ext>
            </a:extLst>
          </p:cNvPr>
          <p:cNvSpPr/>
          <p:nvPr/>
        </p:nvSpPr>
        <p:spPr bwMode="auto">
          <a:xfrm flipH="1">
            <a:off x="4818935" y="4891307"/>
            <a:ext cx="3266854" cy="932293"/>
          </a:xfrm>
          <a:prstGeom prst="roundRect">
            <a:avLst>
              <a:gd name="adj" fmla="val 10145"/>
            </a:avLst>
          </a:prstGeom>
          <a:solidFill>
            <a:schemeClr val="bg1"/>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216000" rIns="108000" bIns="108000" anchor="ctr">
            <a:spAutoFit/>
          </a:bodyPr>
          <a:lstStyle/>
          <a:p>
            <a:pPr>
              <a:defRPr/>
            </a:pPr>
            <a:r>
              <a:rPr lang="en-GB" altLang="en-US" b="1" dirty="0">
                <a:solidFill>
                  <a:srgbClr val="1C1C1C"/>
                </a:solidFill>
                <a:latin typeface="Twinkl" pitchFamily="2" charset="0"/>
                <a:ea typeface="Sassoon Infant Rg" panose="02000503030000020003" pitchFamily="50" charset="0"/>
              </a:rPr>
              <a:t>predators </a:t>
            </a:r>
            <a:r>
              <a:rPr lang="en-GB" altLang="en-US" dirty="0">
                <a:solidFill>
                  <a:srgbClr val="1C1C1C"/>
                </a:solidFill>
                <a:latin typeface="Twinkl" pitchFamily="2" charset="0"/>
                <a:ea typeface="Sassoon Infant Rg" panose="02000503030000020003" pitchFamily="50" charset="0"/>
              </a:rPr>
              <a:t>– Animals that hunt other animals for food.</a:t>
            </a:r>
          </a:p>
        </p:txBody>
      </p:sp>
      <p:pic>
        <p:nvPicPr>
          <p:cNvPr id="22" name="close - hiberna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7490" y="4729138"/>
            <a:ext cx="413317" cy="413317"/>
          </a:xfrm>
          <a:prstGeom prst="rect">
            <a:avLst/>
          </a:prstGeom>
        </p:spPr>
      </p:pic>
    </p:spTree>
    <p:extLst>
      <p:ext uri="{BB962C8B-B14F-4D97-AF65-F5344CB8AC3E}">
        <p14:creationId xmlns:p14="http://schemas.microsoft.com/office/powerpoint/2010/main" val="266729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1" grpId="0"/>
      <p:bldP spid="18" grpId="0" animBg="1"/>
      <p:bldP spid="19" grpId="0" animBg="1"/>
      <p:bldP spid="19" grpId="1" animBg="1"/>
      <p:bldP spid="19" grpId="2" animBg="1"/>
    </p:bldLst>
  </p:timing>
</p:sld>
</file>

<file path=ppt/theme/theme1.xml><?xml version="1.0" encoding="utf-8"?>
<a:theme xmlns:a="http://schemas.openxmlformats.org/drawingml/2006/main" name="Slide Layouts">
  <a:themeElements>
    <a:clrScheme name="Custom 10">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1C1C1C"/>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54EAB6CEFBFAA4E9FE04D13F3625201" ma:contentTypeVersion="16" ma:contentTypeDescription="Create a new document." ma:contentTypeScope="" ma:versionID="d9bc450382152157cb15eb631c45d26b">
  <xsd:schema xmlns:xsd="http://www.w3.org/2001/XMLSchema" xmlns:xs="http://www.w3.org/2001/XMLSchema" xmlns:p="http://schemas.microsoft.com/office/2006/metadata/properties" xmlns:ns3="24f1053c-29c9-4cc2-9d49-e9b57b5806bc" xmlns:ns4="06d59cf6-eaf0-4e2d-b3d2-ecc17c782da4" targetNamespace="http://schemas.microsoft.com/office/2006/metadata/properties" ma:root="true" ma:fieldsID="7c734dd8b6e20027f7391d6e35359f52" ns3:_="" ns4:_="">
    <xsd:import namespace="24f1053c-29c9-4cc2-9d49-e9b57b5806bc"/>
    <xsd:import namespace="06d59cf6-eaf0-4e2d-b3d2-ecc17c782da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f1053c-29c9-4cc2-9d49-e9b57b5806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d59cf6-eaf0-4e2d-b3d2-ecc17c782da4"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4f1053c-29c9-4cc2-9d49-e9b57b5806bc" xsi:nil="true"/>
  </documentManagement>
</p:properties>
</file>

<file path=customXml/itemProps1.xml><?xml version="1.0" encoding="utf-8"?>
<ds:datastoreItem xmlns:ds="http://schemas.openxmlformats.org/officeDocument/2006/customXml" ds:itemID="{8575CB84-C30E-44D2-87E3-02CAFB5EEEE5}">
  <ds:schemaRefs>
    <ds:schemaRef ds:uri="http://schemas.microsoft.com/sharepoint/v3/contenttype/forms"/>
  </ds:schemaRefs>
</ds:datastoreItem>
</file>

<file path=customXml/itemProps2.xml><?xml version="1.0" encoding="utf-8"?>
<ds:datastoreItem xmlns:ds="http://schemas.openxmlformats.org/officeDocument/2006/customXml" ds:itemID="{B3D7CA4E-B057-45E5-AA86-5C036AD4A1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f1053c-29c9-4cc2-9d49-e9b57b5806bc"/>
    <ds:schemaRef ds:uri="06d59cf6-eaf0-4e2d-b3d2-ecc17c782d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41655B-7B23-4154-99CC-246C51217599}">
  <ds:schemaRefs>
    <ds:schemaRef ds:uri="06d59cf6-eaf0-4e2d-b3d2-ecc17c782da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4f1053c-29c9-4cc2-9d49-e9b57b5806bc"/>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Template</Template>
  <TotalTime>778</TotalTime>
  <Words>994</Words>
  <Application>Microsoft Office PowerPoint</Application>
  <PresentationFormat>On-screen Show (4:3)</PresentationFormat>
  <Paragraphs>67</Paragraphs>
  <Slides>17</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Calibri</vt:lpstr>
      <vt:lpstr>Twinkl</vt:lpstr>
      <vt:lpstr>Arial</vt:lpstr>
      <vt:lpstr>Roboto</vt:lpstr>
      <vt:lpstr>Slide Layouts</vt:lpstr>
      <vt:lpstr>Disclaimers/Guidance</vt:lpstr>
      <vt:lpstr>Mountain Lion</vt:lpstr>
      <vt:lpstr>Mountain Lion</vt:lpstr>
      <vt:lpstr>Alpine Marmot</vt:lpstr>
      <vt:lpstr>Alpine Marmot</vt:lpstr>
      <vt:lpstr>Snow Leopard</vt:lpstr>
      <vt:lpstr>Snow Leopard</vt:lpstr>
      <vt:lpstr>Mountain Hare</vt:lpstr>
      <vt:lpstr>Mountain Hare</vt:lpstr>
      <vt:lpstr>Alpine Ibex</vt:lpstr>
      <vt:lpstr>Alpine Ibex</vt:lpstr>
      <vt:lpstr>Bharal</vt:lpstr>
      <vt:lpstr>Bharal</vt:lpstr>
      <vt:lpstr>Gelada Monkey</vt:lpstr>
      <vt:lpstr>Mountain Goat</vt:lpstr>
      <vt:lpstr>Mountain Goat</vt:lpstr>
      <vt:lpstr>Golden Eagle</vt:lpstr>
      <vt:lpstr>Golden Eagle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 Lima</dc:creator>
  <cp:lastModifiedBy>Lauren Strong - Maltese Road Primary School</cp:lastModifiedBy>
  <cp:revision>45</cp:revision>
  <dcterms:created xsi:type="dcterms:W3CDTF">2022-10-25T10:00:51Z</dcterms:created>
  <dcterms:modified xsi:type="dcterms:W3CDTF">2025-06-10T12:53:11Z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0x010100454EAB6CEFBFAA4E9FE04D13F3625201</vt:lpwstr>
  </property>
</Properties>
</file>