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94" r:id="rId6"/>
    <p:sldId id="272" r:id="rId7"/>
    <p:sldId id="270" r:id="rId8"/>
    <p:sldId id="283" r:id="rId9"/>
    <p:sldId id="292" r:id="rId10"/>
    <p:sldId id="295" r:id="rId11"/>
    <p:sldId id="296" r:id="rId12"/>
    <p:sldId id="297" r:id="rId13"/>
    <p:sldId id="298" r:id="rId14"/>
    <p:sldId id="281" r:id="rId15"/>
    <p:sldId id="273" r:id="rId16"/>
    <p:sldId id="274" r:id="rId17"/>
    <p:sldId id="289" r:id="rId18"/>
    <p:sldId id="275" r:id="rId19"/>
    <p:sldId id="282" r:id="rId20"/>
    <p:sldId id="280" r:id="rId21"/>
    <p:sldId id="279"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p:cViewPr varScale="1">
        <p:scale>
          <a:sx n="73" d="100"/>
          <a:sy n="73" d="100"/>
        </p:scale>
        <p:origin x="540" y="6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BE2AAA-2CC7-4F9C-A8C6-8B9F2A3E9EF0}" type="datetimeFigureOut">
              <a:rPr lang="en-US" smtClean="0"/>
              <a:t>11/27/2024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37ADBA-1AC7-4CD6-8AFF-4E8087BA5487}" type="datetimeFigureOut">
              <a:rPr lang="en-US" smtClean="0"/>
              <a:t>11/27/2024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11/27/2024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11/27/2024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11/27/2024</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11/27/2024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11/27/2024</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11/27/2024</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11/27/2024</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11/27/2024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11/27/2024</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11/27/2024</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f.white@maltese.essex.sch.uk"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08" y="1412776"/>
            <a:ext cx="10945216" cy="1828800"/>
          </a:xfrm>
        </p:spPr>
        <p:txBody>
          <a:bodyPr>
            <a:normAutofit/>
          </a:bodyPr>
          <a:lstStyle/>
          <a:p>
            <a:pPr algn="ctr"/>
            <a:r>
              <a:rPr lang="en-US" u="sng" dirty="0">
                <a:latin typeface="Comic Sans MS" panose="030F0702030302020204" pitchFamily="66" charset="0"/>
              </a:rPr>
              <a:t>Year 6 Residential Trip</a:t>
            </a:r>
            <a:br>
              <a:rPr lang="en-US" u="sng" dirty="0">
                <a:latin typeface="Comic Sans MS" panose="030F0702030302020204" pitchFamily="66" charset="0"/>
              </a:rPr>
            </a:br>
            <a:r>
              <a:rPr lang="en-US" u="sng" dirty="0">
                <a:latin typeface="Comic Sans MS" panose="030F0702030302020204" pitchFamily="66" charset="0"/>
              </a:rPr>
              <a:t/>
            </a:r>
            <a:br>
              <a:rPr lang="en-US" u="sng" dirty="0">
                <a:latin typeface="Comic Sans MS" panose="030F0702030302020204" pitchFamily="66" charset="0"/>
              </a:rPr>
            </a:br>
            <a:r>
              <a:rPr lang="en-US" sz="2700" u="sng" dirty="0">
                <a:latin typeface="Comic Sans MS" panose="030F0702030302020204" pitchFamily="66" charset="0"/>
              </a:rPr>
              <a:t>Essex Outdoors, </a:t>
            </a:r>
            <a:r>
              <a:rPr lang="en-US" sz="2700" u="sng" dirty="0" err="1">
                <a:latin typeface="Comic Sans MS" panose="030F0702030302020204" pitchFamily="66" charset="0"/>
              </a:rPr>
              <a:t>Mersea</a:t>
            </a:r>
            <a:r>
              <a:rPr lang="en-US" sz="2700" u="sng" dirty="0">
                <a:latin typeface="Comic Sans MS" panose="030F0702030302020204" pitchFamily="66" charset="0"/>
              </a:rPr>
              <a:t> </a:t>
            </a:r>
            <a:endParaRPr lang="en-US" sz="2700" dirty="0">
              <a:latin typeface="Comic Sans MS" panose="030F0702030302020204" pitchFamily="66" charset="0"/>
            </a:endParaRPr>
          </a:p>
        </p:txBody>
      </p:sp>
      <p:sp>
        <p:nvSpPr>
          <p:cNvPr id="3" name="Subtitle 2"/>
          <p:cNvSpPr>
            <a:spLocks noGrp="1"/>
          </p:cNvSpPr>
          <p:nvPr>
            <p:ph type="subTitle" idx="1"/>
          </p:nvPr>
        </p:nvSpPr>
        <p:spPr>
          <a:xfrm>
            <a:off x="3071664" y="3789040"/>
            <a:ext cx="7086600" cy="914400"/>
          </a:xfrm>
        </p:spPr>
        <p:txBody>
          <a:bodyPr>
            <a:normAutofit/>
          </a:bodyPr>
          <a:lstStyle/>
          <a:p>
            <a:pPr algn="ctr"/>
            <a:r>
              <a:rPr lang="en-US" sz="2800" dirty="0" smtClean="0">
                <a:latin typeface="Comic Sans MS" panose="030F0702030302020204" pitchFamily="66" charset="0"/>
              </a:rPr>
              <a:t>11</a:t>
            </a:r>
            <a:r>
              <a:rPr lang="en-US" sz="2800" baseline="30000" dirty="0" smtClean="0">
                <a:latin typeface="Comic Sans MS" panose="030F0702030302020204" pitchFamily="66" charset="0"/>
              </a:rPr>
              <a:t>th</a:t>
            </a:r>
            <a:r>
              <a:rPr lang="en-US" sz="2800" dirty="0" smtClean="0">
                <a:latin typeface="Comic Sans MS" panose="030F0702030302020204" pitchFamily="66" charset="0"/>
              </a:rPr>
              <a:t>-13</a:t>
            </a:r>
            <a:r>
              <a:rPr lang="en-US" sz="2800" baseline="30000" dirty="0" smtClean="0">
                <a:latin typeface="Comic Sans MS" panose="030F0702030302020204" pitchFamily="66" charset="0"/>
              </a:rPr>
              <a:t>th</a:t>
            </a:r>
            <a:r>
              <a:rPr lang="en-US" sz="2800" dirty="0" smtClean="0">
                <a:latin typeface="Comic Sans MS" panose="030F0702030302020204" pitchFamily="66" charset="0"/>
              </a:rPr>
              <a:t> </a:t>
            </a:r>
            <a:r>
              <a:rPr lang="en-US" sz="2800" dirty="0">
                <a:latin typeface="Comic Sans MS" panose="030F0702030302020204" pitchFamily="66" charset="0"/>
              </a:rPr>
              <a:t>June </a:t>
            </a:r>
            <a:r>
              <a:rPr lang="en-US" sz="2800" dirty="0" smtClean="0">
                <a:latin typeface="Comic Sans MS" panose="030F0702030302020204" pitchFamily="66" charset="0"/>
              </a:rPr>
              <a:t>2025</a:t>
            </a:r>
            <a:endParaRPr lang="en-US" sz="2800"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191344" y="332656"/>
            <a:ext cx="2592288" cy="811820"/>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368" y="332657"/>
            <a:ext cx="3428727" cy="2376264"/>
          </a:xfrm>
          <a:prstGeom prst="rect">
            <a:avLst/>
          </a:prstGeom>
        </p:spPr>
      </p:pic>
      <p:sp>
        <p:nvSpPr>
          <p:cNvPr id="4" name="Rectangle 3"/>
          <p:cNvSpPr/>
          <p:nvPr/>
        </p:nvSpPr>
        <p:spPr>
          <a:xfrm>
            <a:off x="4079776" y="349053"/>
            <a:ext cx="7704856" cy="2308324"/>
          </a:xfrm>
          <a:prstGeom prst="rect">
            <a:avLst/>
          </a:prstGeom>
        </p:spPr>
        <p:txBody>
          <a:bodyPr wrap="square">
            <a:spAutoFit/>
          </a:bodyPr>
          <a:lstStyle/>
          <a:p>
            <a:r>
              <a:rPr lang="en-GB" sz="2400" dirty="0">
                <a:solidFill>
                  <a:srgbClr val="4B4B4B"/>
                </a:solidFill>
                <a:latin typeface="Arial" panose="020B0604020202020204" pitchFamily="34" charset="0"/>
              </a:rPr>
              <a:t>Enjoy the ride.</a:t>
            </a:r>
            <a:r>
              <a:rPr lang="en-GB" sz="2400" dirty="0"/>
              <a:t/>
            </a:r>
            <a:br>
              <a:rPr lang="en-GB" sz="2400" dirty="0"/>
            </a:br>
            <a:r>
              <a:rPr lang="en-GB" sz="2400" dirty="0">
                <a:solidFill>
                  <a:srgbClr val="4B4B4B"/>
                </a:solidFill>
                <a:latin typeface="Arial" panose="020B0604020202020204" pitchFamily="34" charset="0"/>
              </a:rPr>
              <a:t>Our centres are perfectly situated to cater for all levels of off-road biking. Each site presents plenty of challenges, from obstacle courses to build your skills through to gentle woodland trails and more technical routes. </a:t>
            </a:r>
            <a:endParaRPr lang="en-GB" sz="2400" dirty="0"/>
          </a:p>
        </p:txBody>
      </p:sp>
      <p:pic>
        <p:nvPicPr>
          <p:cNvPr id="5" name="Picture 4"/>
          <p:cNvPicPr>
            <a:picLocks noChangeAspect="1"/>
          </p:cNvPicPr>
          <p:nvPr/>
        </p:nvPicPr>
        <p:blipFill>
          <a:blip r:embed="rId3"/>
          <a:stretch>
            <a:fillRect/>
          </a:stretch>
        </p:blipFill>
        <p:spPr>
          <a:xfrm>
            <a:off x="6797179" y="2634135"/>
            <a:ext cx="4955455" cy="2810147"/>
          </a:xfrm>
          <a:prstGeom prst="rect">
            <a:avLst/>
          </a:prstGeom>
        </p:spPr>
      </p:pic>
      <p:sp>
        <p:nvSpPr>
          <p:cNvPr id="6" name="Rectangle 5"/>
          <p:cNvSpPr/>
          <p:nvPr/>
        </p:nvSpPr>
        <p:spPr>
          <a:xfrm>
            <a:off x="1748966" y="2996952"/>
            <a:ext cx="4661619" cy="3416320"/>
          </a:xfrm>
          <a:prstGeom prst="rect">
            <a:avLst/>
          </a:prstGeom>
        </p:spPr>
        <p:txBody>
          <a:bodyPr wrap="square">
            <a:spAutoFit/>
          </a:bodyPr>
          <a:lstStyle/>
          <a:p>
            <a:r>
              <a:rPr lang="en-GB" sz="2400" dirty="0">
                <a:solidFill>
                  <a:srgbClr val="4B4B4B"/>
                </a:solidFill>
                <a:latin typeface="Arial" panose="020B0604020202020204" pitchFamily="34" charset="0"/>
              </a:rPr>
              <a:t>Reach new heights on one of our impressive outdoor towers or indoors at our fourteen metre high professional climbing wall – “The Lock”.</a:t>
            </a:r>
          </a:p>
          <a:p>
            <a:r>
              <a:rPr lang="en-GB" sz="2400" dirty="0">
                <a:solidFill>
                  <a:srgbClr val="4B4B4B"/>
                </a:solidFill>
                <a:latin typeface="Arial" panose="020B0604020202020204" pitchFamily="34" charset="0"/>
              </a:rPr>
              <a:t>Our climbing walls provide a huge variety of routes to challenge novices and advanced climbers alike.</a:t>
            </a:r>
            <a:endParaRPr lang="en-GB" sz="2400" b="0" i="0" dirty="0">
              <a:solidFill>
                <a:srgbClr val="4B4B4B"/>
              </a:solidFill>
              <a:effectLst/>
              <a:latin typeface="Arial" panose="020B0604020202020204" pitchFamily="34" charset="0"/>
            </a:endParaRPr>
          </a:p>
        </p:txBody>
      </p:sp>
    </p:spTree>
    <p:extLst>
      <p:ext uri="{BB962C8B-B14F-4D97-AF65-F5344CB8AC3E}">
        <p14:creationId xmlns:p14="http://schemas.microsoft.com/office/powerpoint/2010/main" val="13819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878" y="-83418"/>
            <a:ext cx="9829800" cy="1082674"/>
          </a:xfrm>
        </p:spPr>
        <p:txBody>
          <a:bodyPr/>
          <a:lstStyle/>
          <a:p>
            <a:r>
              <a:rPr lang="en-GB" u="sng" dirty="0">
                <a:latin typeface="Comic Sans MS" panose="030F0702030302020204" pitchFamily="66" charset="0"/>
              </a:rPr>
              <a:t>Travel Arrangements </a:t>
            </a:r>
          </a:p>
        </p:txBody>
      </p:sp>
      <p:sp>
        <p:nvSpPr>
          <p:cNvPr id="4" name="Rectangle 3"/>
          <p:cNvSpPr/>
          <p:nvPr/>
        </p:nvSpPr>
        <p:spPr>
          <a:xfrm>
            <a:off x="1630338" y="1196752"/>
            <a:ext cx="9362206" cy="4185761"/>
          </a:xfrm>
          <a:prstGeom prst="rect">
            <a:avLst/>
          </a:prstGeom>
        </p:spPr>
        <p:txBody>
          <a:bodyPr wrap="square">
            <a:spAutoFit/>
          </a:bodyPr>
          <a:lstStyle/>
          <a:p>
            <a:pPr marL="285750" indent="-285750" algn="just">
              <a:buFont typeface="Wingdings" panose="05000000000000000000" pitchFamily="2" charset="2"/>
              <a:buChar char="§"/>
            </a:pPr>
            <a:r>
              <a:rPr lang="en-US" sz="2400" dirty="0" smtClean="0">
                <a:latin typeface="Comic Sans MS" panose="030F0702030302020204" pitchFamily="66" charset="0"/>
                <a:cs typeface="Arial" panose="020B0604020202020204" pitchFamily="34" charset="0"/>
              </a:rPr>
              <a:t>On Wednesday 11</a:t>
            </a:r>
            <a:r>
              <a:rPr lang="en-US" sz="2400" baseline="30000" dirty="0" smtClean="0">
                <a:latin typeface="Comic Sans MS" panose="030F0702030302020204" pitchFamily="66" charset="0"/>
                <a:cs typeface="Arial" panose="020B0604020202020204" pitchFamily="34" charset="0"/>
              </a:rPr>
              <a:t>th</a:t>
            </a:r>
            <a:r>
              <a:rPr lang="en-US" sz="2400" dirty="0" smtClean="0">
                <a:latin typeface="Comic Sans MS" panose="030F0702030302020204" pitchFamily="66" charset="0"/>
                <a:cs typeface="Arial" panose="020B0604020202020204" pitchFamily="34" charset="0"/>
              </a:rPr>
              <a:t> </a:t>
            </a:r>
            <a:r>
              <a:rPr lang="en-US" sz="2400" dirty="0">
                <a:latin typeface="Comic Sans MS" panose="030F0702030302020204" pitchFamily="66" charset="0"/>
                <a:cs typeface="Arial" panose="020B0604020202020204" pitchFamily="34" charset="0"/>
              </a:rPr>
              <a:t>June arrive at school as normal; the coach will be leaving school around 10am.</a:t>
            </a:r>
          </a:p>
          <a:p>
            <a:pPr marL="285750" indent="-285750" algn="just">
              <a:buFont typeface="Wingdings" panose="05000000000000000000" pitchFamily="2" charset="2"/>
              <a:buChar char="§"/>
            </a:pPr>
            <a:r>
              <a:rPr lang="en-US" sz="2400" dirty="0">
                <a:latin typeface="Comic Sans MS" panose="030F0702030302020204" pitchFamily="66" charset="0"/>
                <a:cs typeface="Arial" panose="020B0604020202020204" pitchFamily="34" charset="0"/>
              </a:rPr>
              <a:t>There will be a designated bag drop off point –TBC.</a:t>
            </a:r>
            <a:endParaRPr lang="en-US" sz="500" dirty="0">
              <a:latin typeface="Comic Sans MS" panose="030F0702030302020204" pitchFamily="66" charset="0"/>
              <a:cs typeface="Arial" panose="020B0604020202020204" pitchFamily="34" charset="0"/>
            </a:endParaRPr>
          </a:p>
          <a:p>
            <a:pPr algn="just"/>
            <a:endParaRPr lang="en-US" sz="500" dirty="0">
              <a:latin typeface="Comic Sans MS" panose="030F0702030302020204" pitchFamily="66" charset="0"/>
              <a:cs typeface="Arial" panose="020B0604020202020204" pitchFamily="34" charset="0"/>
            </a:endParaRPr>
          </a:p>
          <a:p>
            <a:pPr algn="just"/>
            <a:endParaRPr lang="en-US" sz="500" dirty="0">
              <a:latin typeface="Comic Sans MS" panose="030F0702030302020204" pitchFamily="66" charset="0"/>
              <a:cs typeface="Arial" panose="020B0604020202020204" pitchFamily="34" charset="0"/>
            </a:endParaRPr>
          </a:p>
          <a:p>
            <a:pPr marL="285750" indent="-285750" algn="just">
              <a:buFont typeface="Wingdings" panose="05000000000000000000" pitchFamily="2" charset="2"/>
              <a:buChar char="§"/>
            </a:pPr>
            <a:r>
              <a:rPr lang="en-US" sz="2400" dirty="0">
                <a:latin typeface="Comic Sans MS" panose="030F0702030302020204" pitchFamily="66" charset="0"/>
                <a:cs typeface="Arial" panose="020B0604020202020204" pitchFamily="34" charset="0"/>
              </a:rPr>
              <a:t>Any medication should be clearly labelled (name, dosage, frequency) and handed to one of the leaders. </a:t>
            </a:r>
          </a:p>
          <a:p>
            <a:pPr marL="285750" indent="-285750" algn="just">
              <a:buFont typeface="Wingdings" panose="05000000000000000000" pitchFamily="2" charset="2"/>
              <a:buChar char="§"/>
            </a:pPr>
            <a:r>
              <a:rPr lang="en-US" sz="2400" dirty="0">
                <a:latin typeface="Comic Sans MS" panose="030F0702030302020204" pitchFamily="66" charset="0"/>
                <a:cs typeface="Arial" panose="020B0604020202020204" pitchFamily="34" charset="0"/>
              </a:rPr>
              <a:t>If your child requires travel sickness medication, please ensure this is given in the morning or provided for a member of staff to give before travel. </a:t>
            </a:r>
            <a:endParaRPr lang="en-US" sz="500" dirty="0">
              <a:latin typeface="Comic Sans MS" panose="030F0702030302020204" pitchFamily="66" charset="0"/>
              <a:cs typeface="Arial" panose="020B0604020202020204" pitchFamily="34" charset="0"/>
            </a:endParaRPr>
          </a:p>
          <a:p>
            <a:pPr marL="285750" indent="-285750" algn="just">
              <a:buFont typeface="Wingdings" panose="05000000000000000000" pitchFamily="2" charset="2"/>
              <a:buChar char="§"/>
            </a:pPr>
            <a:endParaRPr lang="en-US" sz="500" dirty="0">
              <a:latin typeface="Comic Sans MS" panose="030F0702030302020204" pitchFamily="66" charset="0"/>
              <a:cs typeface="Arial" panose="020B0604020202020204" pitchFamily="34" charset="0"/>
            </a:endParaRPr>
          </a:p>
          <a:p>
            <a:pPr marL="285750" indent="-285750" algn="just">
              <a:buFont typeface="Wingdings" panose="05000000000000000000" pitchFamily="2" charset="2"/>
              <a:buChar char="§"/>
            </a:pPr>
            <a:endParaRPr lang="en-US" sz="500" dirty="0">
              <a:latin typeface="Comic Sans MS" panose="030F0702030302020204" pitchFamily="66" charset="0"/>
              <a:cs typeface="Arial" panose="020B0604020202020204" pitchFamily="34" charset="0"/>
            </a:endParaRPr>
          </a:p>
          <a:p>
            <a:pPr marL="285750" indent="-285750" algn="just">
              <a:buFont typeface="Wingdings" panose="05000000000000000000" pitchFamily="2" charset="2"/>
              <a:buChar char="§"/>
            </a:pPr>
            <a:endParaRPr lang="en-US" sz="600" dirty="0">
              <a:latin typeface="Comic Sans MS" panose="030F0702030302020204" pitchFamily="66" charset="0"/>
              <a:cs typeface="Arial" panose="020B0604020202020204" pitchFamily="34" charset="0"/>
            </a:endParaRPr>
          </a:p>
          <a:p>
            <a:pPr marL="285750" indent="-285750" algn="just">
              <a:buFont typeface="Wingdings" panose="05000000000000000000" pitchFamily="2" charset="2"/>
              <a:buChar char="§"/>
            </a:pPr>
            <a:r>
              <a:rPr lang="en-US" sz="2400" dirty="0">
                <a:latin typeface="Comic Sans MS" panose="030F0702030302020204" pitchFamily="66" charset="0"/>
                <a:cs typeface="Arial" panose="020B0604020202020204" pitchFamily="34" charset="0"/>
              </a:rPr>
              <a:t>On </a:t>
            </a:r>
            <a:r>
              <a:rPr lang="en-US" sz="2400" dirty="0" smtClean="0">
                <a:latin typeface="Comic Sans MS" panose="030F0702030302020204" pitchFamily="66" charset="0"/>
                <a:cs typeface="Arial" panose="020B0604020202020204" pitchFamily="34" charset="0"/>
              </a:rPr>
              <a:t>Fri</a:t>
            </a:r>
            <a:r>
              <a:rPr lang="en-US" sz="2400" dirty="0" smtClean="0">
                <a:latin typeface="Comic Sans MS" panose="030F0702030302020204" pitchFamily="66" charset="0"/>
                <a:cs typeface="Arial" panose="020B0604020202020204" pitchFamily="34" charset="0"/>
              </a:rPr>
              <a:t>day 13</a:t>
            </a:r>
            <a:r>
              <a:rPr lang="en-US" sz="2400" baseline="30000" dirty="0" smtClean="0">
                <a:latin typeface="Comic Sans MS" panose="030F0702030302020204" pitchFamily="66" charset="0"/>
                <a:cs typeface="Arial" panose="020B0604020202020204" pitchFamily="34" charset="0"/>
              </a:rPr>
              <a:t>th</a:t>
            </a:r>
            <a:r>
              <a:rPr lang="en-US" sz="2400" dirty="0" smtClean="0">
                <a:latin typeface="Comic Sans MS" panose="030F0702030302020204" pitchFamily="66" charset="0"/>
                <a:cs typeface="Arial" panose="020B0604020202020204" pitchFamily="34" charset="0"/>
              </a:rPr>
              <a:t> </a:t>
            </a:r>
            <a:r>
              <a:rPr lang="en-US" sz="2400" dirty="0">
                <a:latin typeface="Comic Sans MS" panose="030F0702030302020204" pitchFamily="66" charset="0"/>
                <a:cs typeface="Arial" panose="020B0604020202020204" pitchFamily="34" charset="0"/>
              </a:rPr>
              <a:t>June we will leave </a:t>
            </a:r>
            <a:r>
              <a:rPr lang="en-US" sz="2400" dirty="0" err="1">
                <a:latin typeface="Comic Sans MS" panose="030F0702030302020204" pitchFamily="66" charset="0"/>
                <a:cs typeface="Arial" panose="020B0604020202020204" pitchFamily="34" charset="0"/>
              </a:rPr>
              <a:t>Mersea</a:t>
            </a:r>
            <a:r>
              <a:rPr lang="en-US" sz="2400" dirty="0">
                <a:latin typeface="Comic Sans MS" panose="030F0702030302020204" pitchFamily="66" charset="0"/>
                <a:cs typeface="Arial" panose="020B0604020202020204" pitchFamily="34" charset="0"/>
              </a:rPr>
              <a:t> at around 2.00pm after our lunch and hope to be back by 3.00pm.</a:t>
            </a:r>
            <a:endParaRPr lang="en-US" sz="2400" dirty="0">
              <a:solidFill>
                <a:srgbClr val="FF0000"/>
              </a:solidFill>
              <a:latin typeface="Comic Sans MS" panose="030F0702030302020204" pitchFamily="66" charset="0"/>
              <a:cs typeface="Arial" panose="020B0604020202020204" pitchFamily="34" charset="0"/>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944" y="44624"/>
            <a:ext cx="1780728" cy="118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u="sng" dirty="0">
                <a:latin typeface="Comic Sans MS" panose="030F0702030302020204" pitchFamily="66" charset="0"/>
              </a:rPr>
              <a:t>Pocket Money</a:t>
            </a:r>
            <a:endParaRPr lang="en-GB" u="sng" dirty="0">
              <a:latin typeface="Comic Sans MS" panose="030F0702030302020204" pitchFamily="66" charset="0"/>
            </a:endParaRPr>
          </a:p>
        </p:txBody>
      </p:sp>
      <p:pic>
        <p:nvPicPr>
          <p:cNvPr id="6" name="Picture Placeholder 5"/>
          <p:cNvPicPr>
            <a:picLocks noGrp="1" noChangeAspect="1"/>
          </p:cNvPicPr>
          <p:nvPr>
            <p:ph type="pic" idx="1"/>
          </p:nvPr>
        </p:nvPicPr>
        <p:blipFill>
          <a:blip r:embed="rId2"/>
          <a:srcRect t="1499" b="1499"/>
          <a:stretch>
            <a:fillRect/>
          </a:stretch>
        </p:blipFill>
        <p:spPr>
          <a:prstGeom prst="rect">
            <a:avLst/>
          </a:prstGeom>
          <a:ln>
            <a:noFill/>
          </a:ln>
          <a:effectLst>
            <a:softEdge rad="112500"/>
          </a:effectLst>
        </p:spPr>
      </p:pic>
      <p:sp>
        <p:nvSpPr>
          <p:cNvPr id="4" name="Text Placeholder 3"/>
          <p:cNvSpPr>
            <a:spLocks noGrp="1"/>
          </p:cNvSpPr>
          <p:nvPr>
            <p:ph type="body" sz="half" idx="2"/>
          </p:nvPr>
        </p:nvSpPr>
        <p:spPr>
          <a:xfrm>
            <a:off x="6456040" y="895928"/>
            <a:ext cx="5400600" cy="4176464"/>
          </a:xfrm>
        </p:spPr>
        <p:txBody>
          <a:bodyPr>
            <a:normAutofit lnSpcReduction="10000"/>
          </a:bodyPr>
          <a:lstStyle/>
          <a:p>
            <a:r>
              <a:rPr lang="en-GB" altLang="en-US" sz="2400" dirty="0">
                <a:latin typeface="Comic Sans MS" panose="030F0702030302020204" pitchFamily="66" charset="0"/>
              </a:rPr>
              <a:t>There is a small shop on the </a:t>
            </a:r>
            <a:r>
              <a:rPr lang="en-GB" altLang="en-US" sz="2400" dirty="0" err="1">
                <a:latin typeface="Comic Sans MS" panose="030F0702030302020204" pitchFamily="66" charset="0"/>
              </a:rPr>
              <a:t>Mersea</a:t>
            </a:r>
            <a:r>
              <a:rPr lang="en-GB" altLang="en-US" sz="2400" dirty="0">
                <a:latin typeface="Comic Sans MS" panose="030F0702030302020204" pitchFamily="66" charset="0"/>
              </a:rPr>
              <a:t> Outdoors site where children can purchase gifts and sweets.</a:t>
            </a:r>
          </a:p>
          <a:p>
            <a:endParaRPr lang="en-GB" altLang="en-US" sz="2400" dirty="0">
              <a:latin typeface="Comic Sans MS" panose="030F0702030302020204" pitchFamily="66" charset="0"/>
            </a:endParaRPr>
          </a:p>
          <a:p>
            <a:r>
              <a:rPr lang="en-GB" altLang="en-US" sz="2400" dirty="0">
                <a:latin typeface="Comic Sans MS" panose="030F0702030302020204" pitchFamily="66" charset="0"/>
              </a:rPr>
              <a:t>We have set a limit of up to £15 for each child to take (£5 per day). This should be packed in their suitcase in a wallet/purse/money bags. It will be your child’s responsibility to look after their own money for the duration of the trip. </a:t>
            </a:r>
          </a:p>
          <a:p>
            <a:endParaRPr lang="en-GB" dirty="0"/>
          </a:p>
        </p:txBody>
      </p:sp>
      <p:sp>
        <p:nvSpPr>
          <p:cNvPr id="3" name="Rectangle 2"/>
          <p:cNvSpPr/>
          <p:nvPr/>
        </p:nvSpPr>
        <p:spPr>
          <a:xfrm>
            <a:off x="1991544" y="5332754"/>
            <a:ext cx="7344816" cy="646331"/>
          </a:xfrm>
          <a:prstGeom prst="rect">
            <a:avLst/>
          </a:prstGeom>
        </p:spPr>
        <p:txBody>
          <a:bodyPr wrap="square">
            <a:spAutoFit/>
          </a:bodyPr>
          <a:lstStyle/>
          <a:p>
            <a:r>
              <a:rPr lang="en-GB" altLang="en-US" dirty="0">
                <a:latin typeface="Comic Sans MS" panose="030F0702030302020204" pitchFamily="66" charset="0"/>
              </a:rPr>
              <a:t>P.S. Teachers have been known to confiscate large amounts of biscuits and sweets!</a:t>
            </a:r>
          </a:p>
        </p:txBody>
      </p:sp>
    </p:spTree>
    <p:extLst>
      <p:ext uri="{BB962C8B-B14F-4D97-AF65-F5344CB8AC3E}">
        <p14:creationId xmlns:p14="http://schemas.microsoft.com/office/powerpoint/2010/main" val="242810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11" y="-194082"/>
            <a:ext cx="9829800" cy="1082674"/>
          </a:xfrm>
        </p:spPr>
        <p:txBody>
          <a:bodyPr/>
          <a:lstStyle/>
          <a:p>
            <a:r>
              <a:rPr lang="en-GB" altLang="en-US" u="sng" dirty="0">
                <a:latin typeface="Comic Sans MS" panose="030F0702030302020204" pitchFamily="66" charset="0"/>
              </a:rPr>
              <a:t>‘Sleeping’ arrangements</a:t>
            </a:r>
            <a:endParaRPr lang="en-GB" u="sng" dirty="0">
              <a:latin typeface="Comic Sans MS" panose="030F0702030302020204" pitchFamily="66" charset="0"/>
            </a:endParaRPr>
          </a:p>
        </p:txBody>
      </p:sp>
      <p:sp>
        <p:nvSpPr>
          <p:cNvPr id="4" name="Text Placeholder 3"/>
          <p:cNvSpPr>
            <a:spLocks noGrp="1"/>
          </p:cNvSpPr>
          <p:nvPr>
            <p:ph type="body" sz="half" idx="2"/>
          </p:nvPr>
        </p:nvSpPr>
        <p:spPr>
          <a:xfrm>
            <a:off x="6600056" y="764704"/>
            <a:ext cx="5400600" cy="4464496"/>
          </a:xfrm>
        </p:spPr>
        <p:txBody>
          <a:bodyPr>
            <a:normAutofit/>
          </a:bodyPr>
          <a:lstStyle/>
          <a:p>
            <a:pPr>
              <a:lnSpc>
                <a:spcPct val="80000"/>
              </a:lnSpc>
            </a:pPr>
            <a:r>
              <a:rPr lang="en-GB" altLang="en-US" dirty="0">
                <a:latin typeface="Comic Sans MS" panose="030F0702030302020204" pitchFamily="66" charset="0"/>
              </a:rPr>
              <a:t>The children will be sharing tents with children of the same gender. </a:t>
            </a:r>
          </a:p>
          <a:p>
            <a:pPr>
              <a:lnSpc>
                <a:spcPct val="80000"/>
              </a:lnSpc>
            </a:pPr>
            <a:endParaRPr lang="en-GB" altLang="en-US" dirty="0">
              <a:latin typeface="Comic Sans MS" panose="030F0702030302020204" pitchFamily="66" charset="0"/>
            </a:endParaRPr>
          </a:p>
          <a:p>
            <a:pPr>
              <a:lnSpc>
                <a:spcPct val="80000"/>
              </a:lnSpc>
            </a:pPr>
            <a:r>
              <a:rPr lang="en-GB" altLang="en-US" dirty="0">
                <a:latin typeface="Comic Sans MS" panose="030F0702030302020204" pitchFamily="66" charset="0"/>
              </a:rPr>
              <a:t>We will ask the children to list 3 children who they would like to share a room with. </a:t>
            </a:r>
          </a:p>
          <a:p>
            <a:pPr>
              <a:lnSpc>
                <a:spcPct val="80000"/>
              </a:lnSpc>
            </a:pPr>
            <a:endParaRPr lang="en-GB" altLang="en-US" dirty="0">
              <a:latin typeface="Comic Sans MS" panose="030F0702030302020204" pitchFamily="66" charset="0"/>
            </a:endParaRPr>
          </a:p>
          <a:p>
            <a:pPr>
              <a:lnSpc>
                <a:spcPct val="80000"/>
              </a:lnSpc>
            </a:pPr>
            <a:r>
              <a:rPr lang="en-GB" altLang="en-US" dirty="0">
                <a:latin typeface="Comic Sans MS" panose="030F0702030302020204" pitchFamily="66" charset="0"/>
              </a:rPr>
              <a:t>Groups will be allocated according to children’s requests </a:t>
            </a:r>
            <a:r>
              <a:rPr lang="en-GB" altLang="en-US" i="1" u="sng" dirty="0">
                <a:latin typeface="Comic Sans MS" panose="030F0702030302020204" pitchFamily="66" charset="0"/>
              </a:rPr>
              <a:t>as much as possible</a:t>
            </a:r>
            <a:r>
              <a:rPr lang="en-GB" altLang="en-US" dirty="0">
                <a:latin typeface="Comic Sans MS" panose="030F0702030302020204" pitchFamily="66" charset="0"/>
              </a:rPr>
              <a:t>. </a:t>
            </a:r>
          </a:p>
          <a:p>
            <a:pPr>
              <a:lnSpc>
                <a:spcPct val="80000"/>
              </a:lnSpc>
            </a:pPr>
            <a:endParaRPr lang="en-GB" altLang="en-US" dirty="0">
              <a:latin typeface="Comic Sans MS" panose="030F0702030302020204" pitchFamily="66" charset="0"/>
            </a:endParaRPr>
          </a:p>
          <a:p>
            <a:pPr>
              <a:lnSpc>
                <a:spcPct val="80000"/>
              </a:lnSpc>
            </a:pPr>
            <a:r>
              <a:rPr lang="en-GB" altLang="en-US" dirty="0">
                <a:latin typeface="Comic Sans MS" panose="030F0702030302020204" pitchFamily="66" charset="0"/>
              </a:rPr>
              <a:t>We will inform the children who they will be sharing a tent with before we travel. </a:t>
            </a:r>
          </a:p>
          <a:p>
            <a:pPr>
              <a:lnSpc>
                <a:spcPct val="80000"/>
              </a:lnSpc>
            </a:pPr>
            <a:endParaRPr lang="en-GB" altLang="en-US" dirty="0">
              <a:latin typeface="Comic Sans MS" panose="030F0702030302020204" pitchFamily="66" charset="0"/>
            </a:endParaRPr>
          </a:p>
          <a:p>
            <a:pPr>
              <a:lnSpc>
                <a:spcPct val="80000"/>
              </a:lnSpc>
            </a:pPr>
            <a:r>
              <a:rPr lang="en-GB" altLang="en-US" dirty="0">
                <a:latin typeface="Comic Sans MS" panose="030F0702030302020204" pitchFamily="66" charset="0"/>
              </a:rPr>
              <a:t>The minimum number of children in a room is  6 and the maximum is 8. </a:t>
            </a:r>
          </a:p>
          <a:p>
            <a:pPr marL="285750" indent="-285750" algn="just">
              <a:buFont typeface="Wingdings" panose="05000000000000000000" pitchFamily="2" charset="2"/>
              <a:buChar char="§"/>
            </a:pPr>
            <a:endParaRPr lang="en-GB" dirty="0"/>
          </a:p>
        </p:txBody>
      </p:sp>
      <p:pic>
        <p:nvPicPr>
          <p:cNvPr id="7" name="Picture 6"/>
          <p:cNvPicPr>
            <a:picLocks noChangeAspect="1"/>
          </p:cNvPicPr>
          <p:nvPr/>
        </p:nvPicPr>
        <p:blipFill>
          <a:blip r:embed="rId2"/>
          <a:stretch>
            <a:fillRect/>
          </a:stretch>
        </p:blipFill>
        <p:spPr>
          <a:xfrm>
            <a:off x="307773" y="3721509"/>
            <a:ext cx="5234914" cy="3015381"/>
          </a:xfrm>
          <a:prstGeom prst="rect">
            <a:avLst/>
          </a:prstGeom>
        </p:spPr>
      </p:pic>
      <p:pic>
        <p:nvPicPr>
          <p:cNvPr id="6" name="Picture 5"/>
          <p:cNvPicPr>
            <a:picLocks noChangeAspect="1"/>
          </p:cNvPicPr>
          <p:nvPr/>
        </p:nvPicPr>
        <p:blipFill>
          <a:blip r:embed="rId3"/>
          <a:stretch>
            <a:fillRect/>
          </a:stretch>
        </p:blipFill>
        <p:spPr>
          <a:xfrm>
            <a:off x="2940646" y="1389756"/>
            <a:ext cx="3628578" cy="2691647"/>
          </a:xfrm>
          <a:prstGeom prst="rect">
            <a:avLst/>
          </a:prstGeom>
        </p:spPr>
      </p:pic>
    </p:spTree>
    <p:extLst>
      <p:ext uri="{BB962C8B-B14F-4D97-AF65-F5344CB8AC3E}">
        <p14:creationId xmlns:p14="http://schemas.microsoft.com/office/powerpoint/2010/main" val="315053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052" y="3479712"/>
            <a:ext cx="4624796" cy="3073015"/>
          </a:xfrm>
          <a:prstGeom prst="rect">
            <a:avLst/>
          </a:prstGeom>
        </p:spPr>
      </p:pic>
      <p:pic>
        <p:nvPicPr>
          <p:cNvPr id="3" name="Picture 2"/>
          <p:cNvPicPr>
            <a:picLocks noChangeAspect="1"/>
          </p:cNvPicPr>
          <p:nvPr/>
        </p:nvPicPr>
        <p:blipFill>
          <a:blip r:embed="rId3"/>
          <a:stretch>
            <a:fillRect/>
          </a:stretch>
        </p:blipFill>
        <p:spPr>
          <a:xfrm>
            <a:off x="7081070" y="3501008"/>
            <a:ext cx="4780069" cy="3229777"/>
          </a:xfrm>
          <a:prstGeom prst="rect">
            <a:avLst/>
          </a:prstGeom>
        </p:spPr>
      </p:pic>
      <p:pic>
        <p:nvPicPr>
          <p:cNvPr id="4" name="Picture 3"/>
          <p:cNvPicPr>
            <a:picLocks noChangeAspect="1"/>
          </p:cNvPicPr>
          <p:nvPr/>
        </p:nvPicPr>
        <p:blipFill>
          <a:blip r:embed="rId4"/>
          <a:stretch>
            <a:fillRect/>
          </a:stretch>
        </p:blipFill>
        <p:spPr>
          <a:xfrm>
            <a:off x="3431704" y="404664"/>
            <a:ext cx="4611054" cy="3284984"/>
          </a:xfrm>
          <a:prstGeom prst="rect">
            <a:avLst/>
          </a:prstGeom>
        </p:spPr>
      </p:pic>
      <p:sp>
        <p:nvSpPr>
          <p:cNvPr id="5" name="TextBox 4"/>
          <p:cNvSpPr txBox="1"/>
          <p:nvPr/>
        </p:nvSpPr>
        <p:spPr>
          <a:xfrm>
            <a:off x="407368" y="404664"/>
            <a:ext cx="2464613" cy="584775"/>
          </a:xfrm>
          <a:prstGeom prst="rect">
            <a:avLst/>
          </a:prstGeom>
          <a:noFill/>
        </p:spPr>
        <p:txBody>
          <a:bodyPr wrap="square" rtlCol="0">
            <a:spAutoFit/>
          </a:bodyPr>
          <a:lstStyle/>
          <a:p>
            <a:r>
              <a:rPr lang="en-GB" sz="3200" dirty="0"/>
              <a:t>Facilities</a:t>
            </a:r>
            <a:r>
              <a:rPr lang="en-GB" dirty="0"/>
              <a:t> </a:t>
            </a:r>
          </a:p>
        </p:txBody>
      </p:sp>
    </p:spTree>
    <p:extLst>
      <p:ext uri="{BB962C8B-B14F-4D97-AF65-F5344CB8AC3E}">
        <p14:creationId xmlns:p14="http://schemas.microsoft.com/office/powerpoint/2010/main" val="369824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Eating Arrangements</a:t>
            </a:r>
          </a:p>
        </p:txBody>
      </p:sp>
      <p:pic>
        <p:nvPicPr>
          <p:cNvPr id="5" name="Picture Placeholder 4"/>
          <p:cNvPicPr>
            <a:picLocks noGrp="1" noChangeAspect="1"/>
          </p:cNvPicPr>
          <p:nvPr>
            <p:ph type="pic" idx="1"/>
          </p:nvPr>
        </p:nvPicPr>
        <p:blipFill>
          <a:blip r:embed="rId2"/>
          <a:srcRect l="3646" r="3646"/>
          <a:stretch>
            <a:fillRect/>
          </a:stretch>
        </p:blipFill>
        <p:spPr>
          <a:xfrm>
            <a:off x="983432" y="2204864"/>
            <a:ext cx="4081866" cy="2308938"/>
          </a:xfrm>
          <a:prstGeom prst="rect">
            <a:avLst/>
          </a:prstGeom>
          <a:ln>
            <a:noFill/>
          </a:ln>
          <a:effectLst>
            <a:softEdge rad="112500"/>
          </a:effectLst>
        </p:spPr>
      </p:pic>
      <p:sp>
        <p:nvSpPr>
          <p:cNvPr id="4" name="Text Placeholder 3"/>
          <p:cNvSpPr>
            <a:spLocks noGrp="1"/>
          </p:cNvSpPr>
          <p:nvPr>
            <p:ph type="body" sz="half" idx="2"/>
          </p:nvPr>
        </p:nvSpPr>
        <p:spPr>
          <a:xfrm>
            <a:off x="5951984" y="188640"/>
            <a:ext cx="6240016" cy="5264001"/>
          </a:xfrm>
        </p:spPr>
        <p:txBody>
          <a:bodyPr>
            <a:noAutofit/>
          </a:bodyPr>
          <a:lstStyle/>
          <a:p>
            <a:pPr marL="342900" indent="-342900">
              <a:buFont typeface="Arial" panose="020B0604020202020204" pitchFamily="34" charset="0"/>
              <a:buChar char="•"/>
            </a:pPr>
            <a:r>
              <a:rPr lang="en-GB" sz="2000" dirty="0">
                <a:solidFill>
                  <a:schemeClr val="tx2"/>
                </a:solidFill>
                <a:latin typeface="Comic Sans MS" panose="030F0702030302020204" pitchFamily="66" charset="0"/>
              </a:rPr>
              <a:t>On </a:t>
            </a:r>
            <a:r>
              <a:rPr lang="en-GB" sz="2000" dirty="0" smtClean="0">
                <a:solidFill>
                  <a:schemeClr val="tx2"/>
                </a:solidFill>
                <a:latin typeface="Comic Sans MS" panose="030F0702030302020204" pitchFamily="66" charset="0"/>
              </a:rPr>
              <a:t>Wednes</a:t>
            </a:r>
            <a:r>
              <a:rPr lang="en-GB" sz="2000" dirty="0" smtClean="0">
                <a:solidFill>
                  <a:schemeClr val="tx2"/>
                </a:solidFill>
                <a:latin typeface="Comic Sans MS" panose="030F0702030302020204" pitchFamily="66" charset="0"/>
              </a:rPr>
              <a:t>day 11</a:t>
            </a:r>
            <a:r>
              <a:rPr lang="en-GB" sz="2000" baseline="30000" dirty="0" smtClean="0">
                <a:solidFill>
                  <a:schemeClr val="tx2"/>
                </a:solidFill>
                <a:latin typeface="Comic Sans MS" panose="030F0702030302020204" pitchFamily="66" charset="0"/>
              </a:rPr>
              <a:t>th</a:t>
            </a:r>
            <a:r>
              <a:rPr lang="en-GB" sz="2000" dirty="0" smtClean="0">
                <a:solidFill>
                  <a:schemeClr val="tx2"/>
                </a:solidFill>
                <a:latin typeface="Comic Sans MS" panose="030F0702030302020204" pitchFamily="66" charset="0"/>
              </a:rPr>
              <a:t> </a:t>
            </a:r>
            <a:r>
              <a:rPr lang="en-GB" sz="2000" dirty="0">
                <a:solidFill>
                  <a:schemeClr val="tx2"/>
                </a:solidFill>
                <a:latin typeface="Comic Sans MS" panose="030F0702030302020204" pitchFamily="66" charset="0"/>
              </a:rPr>
              <a:t>June, the children will need to bring a packed lunch in their day bag which they will eat at </a:t>
            </a:r>
            <a:r>
              <a:rPr lang="en-GB" sz="2000" dirty="0" err="1">
                <a:solidFill>
                  <a:schemeClr val="tx2"/>
                </a:solidFill>
                <a:latin typeface="Comic Sans MS" panose="030F0702030302020204" pitchFamily="66" charset="0"/>
              </a:rPr>
              <a:t>Mersea</a:t>
            </a:r>
            <a:r>
              <a:rPr lang="en-GB" sz="2000" dirty="0">
                <a:solidFill>
                  <a:schemeClr val="tx2"/>
                </a:solidFill>
                <a:latin typeface="Comic Sans MS" panose="030F0702030302020204" pitchFamily="66" charset="0"/>
              </a:rPr>
              <a:t>. Dinner will be provided.</a:t>
            </a:r>
          </a:p>
          <a:p>
            <a:pPr marL="342900" indent="-342900">
              <a:buFont typeface="Arial" panose="020B0604020202020204" pitchFamily="34" charset="0"/>
              <a:buChar char="•"/>
            </a:pPr>
            <a:r>
              <a:rPr lang="en-GB" sz="2000" dirty="0">
                <a:solidFill>
                  <a:schemeClr val="tx2"/>
                </a:solidFill>
                <a:latin typeface="Comic Sans MS" panose="030F0702030302020204" pitchFamily="66" charset="0"/>
              </a:rPr>
              <a:t>On </a:t>
            </a:r>
            <a:r>
              <a:rPr lang="en-GB" sz="2000" dirty="0" smtClean="0">
                <a:solidFill>
                  <a:schemeClr val="tx2"/>
                </a:solidFill>
                <a:latin typeface="Comic Sans MS" panose="030F0702030302020204" pitchFamily="66" charset="0"/>
              </a:rPr>
              <a:t>Thursday </a:t>
            </a:r>
            <a:r>
              <a:rPr lang="en-GB" sz="2000" dirty="0">
                <a:solidFill>
                  <a:schemeClr val="tx2"/>
                </a:solidFill>
                <a:latin typeface="Comic Sans MS" panose="030F0702030302020204" pitchFamily="66" charset="0"/>
              </a:rPr>
              <a:t>the children will receive breakfast, lunch and dinner.</a:t>
            </a:r>
          </a:p>
          <a:p>
            <a:pPr marL="342900" indent="-342900">
              <a:buFont typeface="Arial" panose="020B0604020202020204" pitchFamily="34" charset="0"/>
              <a:buChar char="•"/>
            </a:pPr>
            <a:r>
              <a:rPr lang="en-GB" sz="2000" dirty="0">
                <a:solidFill>
                  <a:schemeClr val="tx2"/>
                </a:solidFill>
                <a:latin typeface="Comic Sans MS" panose="030F0702030302020204" pitchFamily="66" charset="0"/>
              </a:rPr>
              <a:t>On </a:t>
            </a:r>
            <a:r>
              <a:rPr lang="en-GB" sz="2000" dirty="0" smtClean="0">
                <a:solidFill>
                  <a:schemeClr val="tx2"/>
                </a:solidFill>
                <a:latin typeface="Comic Sans MS" panose="030F0702030302020204" pitchFamily="66" charset="0"/>
              </a:rPr>
              <a:t>Friday</a:t>
            </a:r>
            <a:r>
              <a:rPr lang="en-GB" sz="2000" dirty="0">
                <a:solidFill>
                  <a:schemeClr val="tx2"/>
                </a:solidFill>
                <a:latin typeface="Comic Sans MS" panose="030F0702030302020204" pitchFamily="66" charset="0"/>
              </a:rPr>
              <a:t>, the children will receive breakfast and lunch before they leave.</a:t>
            </a:r>
          </a:p>
          <a:p>
            <a:pPr marL="342900" indent="-342900">
              <a:buFont typeface="Arial" panose="020B0604020202020204" pitchFamily="34" charset="0"/>
              <a:buChar char="•"/>
            </a:pPr>
            <a:r>
              <a:rPr lang="en-GB" sz="2000" dirty="0">
                <a:solidFill>
                  <a:schemeClr val="tx2"/>
                </a:solidFill>
                <a:latin typeface="Comic Sans MS" panose="030F0702030302020204" pitchFamily="66" charset="0"/>
              </a:rPr>
              <a:t>The menu is designed to support the 5-a-day campaign and minimize added salt, sugar and fat where possible. </a:t>
            </a:r>
            <a:r>
              <a:rPr lang="en-GB" sz="2000" dirty="0" err="1">
                <a:solidFill>
                  <a:schemeClr val="tx2"/>
                </a:solidFill>
                <a:latin typeface="Comic Sans MS" panose="030F0702030302020204" pitchFamily="66" charset="0"/>
              </a:rPr>
              <a:t>Mersea</a:t>
            </a:r>
            <a:r>
              <a:rPr lang="en-GB" sz="2000" dirty="0">
                <a:solidFill>
                  <a:schemeClr val="tx2"/>
                </a:solidFill>
                <a:latin typeface="Comic Sans MS" panose="030F0702030302020204" pitchFamily="66" charset="0"/>
              </a:rPr>
              <a:t> are a nut free environment and request parent/guardians do not to send their children with any products that contain nuts.</a:t>
            </a:r>
            <a:endParaRPr lang="en-GB" sz="2400" dirty="0">
              <a:solidFill>
                <a:schemeClr val="tx2"/>
              </a:solidFill>
              <a:latin typeface="Comic Sans MS" panose="030F0702030302020204" pitchFamily="66" charset="0"/>
            </a:endParaRPr>
          </a:p>
          <a:p>
            <a:pPr marL="342900" indent="-342900">
              <a:buFont typeface="Arial" panose="020B0604020202020204" pitchFamily="34" charset="0"/>
              <a:buChar char="•"/>
            </a:pPr>
            <a:r>
              <a:rPr lang="en-GB" sz="2000" dirty="0">
                <a:solidFill>
                  <a:schemeClr val="tx2"/>
                </a:solidFill>
                <a:latin typeface="Comic Sans MS" panose="030F0702030302020204" pitchFamily="66" charset="0"/>
              </a:rPr>
              <a:t>Please ensure you have notified us of any dietary requirements/allergies on the medical form as we will need to inform the staff at </a:t>
            </a:r>
            <a:r>
              <a:rPr lang="en-GB" sz="2000" dirty="0" err="1">
                <a:solidFill>
                  <a:schemeClr val="tx2"/>
                </a:solidFill>
                <a:latin typeface="Comic Sans MS" panose="030F0702030302020204" pitchFamily="66" charset="0"/>
              </a:rPr>
              <a:t>Mersea</a:t>
            </a:r>
            <a:r>
              <a:rPr lang="en-GB" sz="2000" dirty="0">
                <a:solidFill>
                  <a:schemeClr val="tx2"/>
                </a:solidFill>
                <a:latin typeface="Comic Sans MS" panose="030F0702030302020204" pitchFamily="66" charset="0"/>
              </a:rPr>
              <a:t> as soon as possible. </a:t>
            </a:r>
          </a:p>
        </p:txBody>
      </p:sp>
    </p:spTree>
    <p:extLst>
      <p:ext uri="{BB962C8B-B14F-4D97-AF65-F5344CB8AC3E}">
        <p14:creationId xmlns:p14="http://schemas.microsoft.com/office/powerpoint/2010/main" val="35495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56" y="4788069"/>
            <a:ext cx="9829800" cy="1082674"/>
          </a:xfrm>
        </p:spPr>
        <p:txBody>
          <a:bodyPr>
            <a:normAutofit/>
          </a:bodyPr>
          <a:lstStyle/>
          <a:p>
            <a:r>
              <a:rPr lang="en-GB" sz="2800" u="sng" dirty="0">
                <a:latin typeface="Comic Sans MS" panose="030F0702030302020204" pitchFamily="66" charset="0"/>
              </a:rPr>
              <a:t>What to bring (3 days,2 nights):</a:t>
            </a:r>
          </a:p>
        </p:txBody>
      </p:sp>
      <p:sp>
        <p:nvSpPr>
          <p:cNvPr id="6" name="Rectangle 5"/>
          <p:cNvSpPr/>
          <p:nvPr/>
        </p:nvSpPr>
        <p:spPr>
          <a:xfrm>
            <a:off x="407368" y="116632"/>
            <a:ext cx="6096000" cy="5140766"/>
          </a:xfrm>
          <a:prstGeom prst="rect">
            <a:avLst/>
          </a:prstGeom>
        </p:spPr>
        <p:txBody>
          <a:bodyPr>
            <a:spAutoFit/>
          </a:bodyPr>
          <a:lstStyle/>
          <a:p>
            <a:pPr>
              <a:lnSpc>
                <a:spcPct val="107000"/>
              </a:lnSpc>
              <a:spcAft>
                <a:spcPts val="800"/>
              </a:spcAft>
            </a:pPr>
            <a:r>
              <a:rPr lang="en-GB" sz="1400" b="1" u="sng" dirty="0">
                <a:latin typeface="SassoonCRInfant" panose="02010503020300020003" pitchFamily="2" charset="0"/>
                <a:ea typeface="Calibri" panose="020F0502020204030204" pitchFamily="34" charset="0"/>
                <a:cs typeface="Times New Roman" panose="02020603050405020304" pitchFamily="18" charset="0"/>
              </a:rPr>
              <a:t>Bedding: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GB" sz="1400" dirty="0">
                <a:latin typeface="SassoonCRInfant" panose="02010503020300020003" pitchFamily="2" charset="0"/>
                <a:ea typeface="Calibri" panose="020F0502020204030204" pitchFamily="34" charset="0"/>
                <a:cs typeface="Times New Roman" panose="02020603050405020304" pitchFamily="18" charset="0"/>
              </a:rPr>
              <a:t>Sleeping bag/single duvet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GB" sz="1400" dirty="0">
                <a:latin typeface="SassoonCRInfant" panose="02010503020300020003" pitchFamily="2" charset="0"/>
                <a:ea typeface="Calibri" panose="020F0502020204030204" pitchFamily="34" charset="0"/>
                <a:cs typeface="Times New Roman" panose="02020603050405020304" pitchFamily="18" charset="0"/>
              </a:rPr>
              <a:t>Pillow</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500" dirty="0">
                <a:latin typeface="SassoonCRInfant" panose="02010503020300020003" pitchFamily="2"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u="sng" dirty="0">
                <a:latin typeface="SassoonCRInfant" panose="02010503020300020003" pitchFamily="2" charset="0"/>
                <a:ea typeface="Calibri" panose="020F0502020204030204" pitchFamily="34" charset="0"/>
                <a:cs typeface="Times New Roman" panose="02020603050405020304" pitchFamily="18" charset="0"/>
              </a:rPr>
              <a:t>Clothing: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Underwear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Socks – pack extras as they may get wet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Old clothes for activities: e.g. comfy trousers/jogging bottoms,</a:t>
            </a:r>
          </a:p>
          <a:p>
            <a:pPr lvl="0">
              <a:lnSpc>
                <a:spcPct val="107000"/>
              </a:lnSpc>
              <a:spcAft>
                <a:spcPts val="800"/>
              </a:spcAft>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 t-shirts, shorts, jumpers </a:t>
            </a:r>
            <a:r>
              <a:rPr lang="en-GB" sz="1400" dirty="0" err="1">
                <a:latin typeface="SassoonCRInfant" panose="02010503020300020003" pitchFamily="2" charset="0"/>
                <a:ea typeface="Calibri" panose="020F0502020204030204" pitchFamily="34" charset="0"/>
                <a:cs typeface="Times New Roman" panose="02020603050405020304" pitchFamily="18" charset="0"/>
              </a:rPr>
              <a:t>etc</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 Clean, comfy clothing for the evenings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Waterproof jacket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500" dirty="0">
                <a:latin typeface="SassoonCRInfant" panose="02010503020300020003" pitchFamily="2" charset="0"/>
                <a:ea typeface="Calibri" panose="020F0502020204030204" pitchFamily="34" charset="0"/>
                <a:cs typeface="Times New Roman" panose="02020603050405020304" pitchFamily="18" charset="0"/>
              </a:rPr>
              <a:t>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b="1" u="sng" dirty="0">
                <a:latin typeface="SassoonCRInfant" panose="02010503020300020003" pitchFamily="2" charset="0"/>
                <a:ea typeface="Calibri" panose="020F0502020204030204" pitchFamily="34" charset="0"/>
                <a:cs typeface="Times New Roman" panose="02020603050405020304" pitchFamily="18" charset="0"/>
              </a:rPr>
              <a:t>Shoes: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6858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Old pair of trainers for activities – likely to get wet/muddy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6858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A pair of clean</a:t>
            </a:r>
            <a:r>
              <a:rPr lang="en-GB" sz="1400" dirty="0" smtClean="0">
                <a:latin typeface="SassoonCRInfant" panose="02010503020300020003" pitchFamily="2" charset="0"/>
                <a:ea typeface="Calibri" panose="020F0502020204030204" pitchFamily="34" charset="0"/>
                <a:cs typeface="Times New Roman" panose="02020603050405020304" pitchFamily="18" charset="0"/>
              </a:rPr>
              <a:t>, comfy </a:t>
            </a:r>
            <a:r>
              <a:rPr lang="en-GB" sz="1400" dirty="0">
                <a:latin typeface="SassoonCRInfant" panose="02010503020300020003" pitchFamily="2" charset="0"/>
                <a:ea typeface="Calibri" panose="020F0502020204030204" pitchFamily="34" charset="0"/>
                <a:cs typeface="Times New Roman" panose="02020603050405020304" pitchFamily="18" charset="0"/>
              </a:rPr>
              <a:t>shoes to wear in the evenings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SassoonCRInfant" panose="02010503020300020003" pitchFamily="2" charset="0"/>
                <a:ea typeface="Calibri" panose="020F0502020204030204" pitchFamily="34" charset="0"/>
                <a:cs typeface="Times New Roman" panose="02020603050405020304" pitchFamily="18" charset="0"/>
              </a:rPr>
              <a:t>Flip flops or crocs for shower visits</a:t>
            </a:r>
            <a:endParaRPr lang="en-GB" sz="1400" dirty="0"/>
          </a:p>
        </p:txBody>
      </p:sp>
      <p:sp>
        <p:nvSpPr>
          <p:cNvPr id="7" name="Rectangle 6"/>
          <p:cNvSpPr/>
          <p:nvPr/>
        </p:nvSpPr>
        <p:spPr>
          <a:xfrm>
            <a:off x="6096000" y="188640"/>
            <a:ext cx="6096000" cy="4298293"/>
          </a:xfrm>
          <a:prstGeom prst="rect">
            <a:avLst/>
          </a:prstGeom>
        </p:spPr>
        <p:txBody>
          <a:bodyPr>
            <a:spAutoFit/>
          </a:bodyPr>
          <a:lstStyle/>
          <a:p>
            <a:pPr>
              <a:lnSpc>
                <a:spcPct val="107000"/>
              </a:lnSpc>
              <a:spcAft>
                <a:spcPts val="800"/>
              </a:spcAft>
            </a:pPr>
            <a:r>
              <a:rPr lang="en-GB" sz="1400" b="1" u="sng" dirty="0">
                <a:latin typeface="SassoonCRInfant" panose="02010503020300020003" pitchFamily="2" charset="0"/>
                <a:ea typeface="Calibri" panose="020F0502020204030204" pitchFamily="34" charset="0"/>
                <a:cs typeface="Times New Roman" panose="02020603050405020304" pitchFamily="18" charset="0"/>
              </a:rPr>
              <a:t>Extras: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US" sz="1400" dirty="0">
                <a:latin typeface="SassoonCRInfant" panose="02010503020300020003" pitchFamily="2" charset="0"/>
                <a:ea typeface="Calibri" panose="020F0502020204030204" pitchFamily="34" charset="0"/>
                <a:cs typeface="Times New Roman" panose="02020603050405020304" pitchFamily="18" charset="0"/>
              </a:rPr>
              <a:t>One towel for showering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US" sz="1400" dirty="0">
                <a:latin typeface="SassoonCRInfant" panose="02010503020300020003" pitchFamily="2" charset="0"/>
                <a:ea typeface="Calibri" panose="020F0502020204030204" pitchFamily="34" charset="0"/>
                <a:cs typeface="Times New Roman" panose="02020603050405020304" pitchFamily="18" charset="0"/>
              </a:rPr>
              <a:t>One old towel for wet/muddy activities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US" sz="1400" dirty="0">
                <a:latin typeface="SassoonCRInfant" panose="02010503020300020003" pitchFamily="2" charset="0"/>
                <a:ea typeface="Calibri" panose="020F0502020204030204" pitchFamily="34" charset="0"/>
                <a:cs typeface="Times New Roman" panose="02020603050405020304" pitchFamily="18" charset="0"/>
              </a:rPr>
              <a:t>Wash bag (shower gel, shampoo, toothbrush, toothpaste, deodorant </a:t>
            </a:r>
            <a:r>
              <a:rPr lang="en-US" sz="1400" dirty="0" err="1">
                <a:latin typeface="SassoonCRInfant" panose="02010503020300020003" pitchFamily="2" charset="0"/>
                <a:ea typeface="Calibri" panose="020F0502020204030204" pitchFamily="34" charset="0"/>
                <a:cs typeface="Times New Roman" panose="02020603050405020304" pitchFamily="18" charset="0"/>
              </a:rPr>
              <a:t>etc</a:t>
            </a:r>
            <a:r>
              <a:rPr lang="en-US" sz="1400" dirty="0">
                <a:latin typeface="SassoonCRInfant" panose="02010503020300020003" pitchFamily="2"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Tissues and hand sanitiser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Sun cream and a cap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Labelled bin bag for wet clothes/dirty washing</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Rucksack/bag to carry essentials throughout the day</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Camera (disposable is best – children will be in charge of any personal items)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Books, playing cards, pen and paper etc.</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Torch (and spare batteries) </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Arial" panose="020B0604020202020204" pitchFamily="34" charset="0"/>
              <a:buChar char="•"/>
              <a:tabLst>
                <a:tab pos="457200" algn="l"/>
              </a:tabLst>
            </a:pPr>
            <a:r>
              <a:rPr lang="en-GB" sz="1400" dirty="0">
                <a:latin typeface="SassoonCRInfant" panose="02010503020300020003" pitchFamily="2" charset="0"/>
                <a:ea typeface="Calibri" panose="020F0502020204030204" pitchFamily="34" charset="0"/>
                <a:cs typeface="Times New Roman" panose="02020603050405020304" pitchFamily="18" charset="0"/>
              </a:rPr>
              <a:t>A named water bottle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r>
              <a:rPr lang="en-GB" sz="1400" dirty="0">
                <a:latin typeface="SassoonCRInfant" panose="02010503020300020003" pitchFamily="2" charset="0"/>
                <a:ea typeface="Calibri" panose="020F0502020204030204" pitchFamily="34" charset="0"/>
                <a:cs typeface="Times New Roman" panose="02020603050405020304" pitchFamily="18" charset="0"/>
              </a:rPr>
              <a:t>Spending money £15 maximum (£5 per day) in a named purse/wallet.</a:t>
            </a:r>
            <a:endParaRPr lang="en-GB" sz="1400" dirty="0"/>
          </a:p>
        </p:txBody>
      </p:sp>
    </p:spTree>
    <p:extLst>
      <p:ext uri="{BB962C8B-B14F-4D97-AF65-F5344CB8AC3E}">
        <p14:creationId xmlns:p14="http://schemas.microsoft.com/office/powerpoint/2010/main" val="187729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Comic Sans MS" panose="030F0702030302020204" pitchFamily="66" charset="0"/>
              </a:rPr>
              <a:t>Medical and dietary forms</a:t>
            </a:r>
          </a:p>
        </p:txBody>
      </p:sp>
      <p:sp>
        <p:nvSpPr>
          <p:cNvPr id="3" name="TextBox 2"/>
          <p:cNvSpPr txBox="1"/>
          <p:nvPr/>
        </p:nvSpPr>
        <p:spPr>
          <a:xfrm>
            <a:off x="1271464" y="2492896"/>
            <a:ext cx="8856984" cy="1200329"/>
          </a:xfrm>
          <a:prstGeom prst="rect">
            <a:avLst/>
          </a:prstGeom>
          <a:noFill/>
        </p:spPr>
        <p:txBody>
          <a:bodyPr wrap="square" rtlCol="0">
            <a:spAutoFit/>
          </a:bodyPr>
          <a:lstStyle/>
          <a:p>
            <a:pPr algn="ctr"/>
            <a:r>
              <a:rPr lang="en-GB" sz="3600" u="sng" dirty="0">
                <a:solidFill>
                  <a:schemeClr val="accent4">
                    <a:lumMod val="75000"/>
                  </a:schemeClr>
                </a:solidFill>
                <a:latin typeface="Comic Sans MS" panose="030F0702030302020204" pitchFamily="66" charset="0"/>
              </a:rPr>
              <a:t>Please ensure that all medical forms are returned to school as soon as possible.</a:t>
            </a:r>
          </a:p>
        </p:txBody>
      </p:sp>
    </p:spTree>
    <p:extLst>
      <p:ext uri="{BB962C8B-B14F-4D97-AF65-F5344CB8AC3E}">
        <p14:creationId xmlns:p14="http://schemas.microsoft.com/office/powerpoint/2010/main" val="39467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2420888"/>
            <a:ext cx="7272808" cy="1440160"/>
          </a:xfrm>
        </p:spPr>
        <p:txBody>
          <a:bodyPr>
            <a:noAutofit/>
          </a:bodyPr>
          <a:lstStyle/>
          <a:p>
            <a:r>
              <a:rPr lang="en-GB" sz="8000" dirty="0">
                <a:latin typeface="Comic Sans MS" panose="030F0702030302020204" pitchFamily="66" charset="0"/>
              </a:rPr>
              <a:t>Questions?</a:t>
            </a:r>
          </a:p>
        </p:txBody>
      </p:sp>
    </p:spTree>
    <p:extLst>
      <p:ext uri="{BB962C8B-B14F-4D97-AF65-F5344CB8AC3E}">
        <p14:creationId xmlns:p14="http://schemas.microsoft.com/office/powerpoint/2010/main" val="232400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Our aims….</a:t>
            </a:r>
          </a:p>
        </p:txBody>
      </p:sp>
      <p:sp>
        <p:nvSpPr>
          <p:cNvPr id="3" name="Content Placeholder 2"/>
          <p:cNvSpPr>
            <a:spLocks noGrp="1"/>
          </p:cNvSpPr>
          <p:nvPr>
            <p:ph idx="1"/>
          </p:nvPr>
        </p:nvSpPr>
        <p:spPr/>
        <p:txBody>
          <a:bodyPr/>
          <a:lstStyle/>
          <a:p>
            <a:r>
              <a:rPr lang="en-GB" altLang="en-US" sz="3200" dirty="0">
                <a:latin typeface="Comic Sans MS" panose="030F0702030302020204" pitchFamily="66" charset="0"/>
              </a:rPr>
              <a:t>To support and enrich the National Curriculum.</a:t>
            </a:r>
          </a:p>
          <a:p>
            <a:r>
              <a:rPr lang="en-GB" altLang="en-US" sz="3200" dirty="0">
                <a:latin typeface="Comic Sans MS" panose="030F0702030302020204" pitchFamily="66" charset="0"/>
              </a:rPr>
              <a:t>To encourage social skills.</a:t>
            </a:r>
          </a:p>
          <a:p>
            <a:r>
              <a:rPr lang="en-GB" altLang="en-US" sz="3200" dirty="0">
                <a:latin typeface="Comic Sans MS" panose="030F0702030302020204" pitchFamily="66" charset="0"/>
              </a:rPr>
              <a:t>To encourage independence, resourcefulness and problem solving skills.</a:t>
            </a:r>
          </a:p>
          <a:p>
            <a:r>
              <a:rPr lang="en-GB" altLang="en-US" sz="3200" dirty="0">
                <a:latin typeface="Comic Sans MS" panose="030F0702030302020204" pitchFamily="66" charset="0"/>
              </a:rPr>
              <a:t>To have fun! </a:t>
            </a:r>
          </a:p>
          <a:p>
            <a:endParaRPr lang="en-GB" dirty="0"/>
          </a:p>
        </p:txBody>
      </p:sp>
    </p:spTree>
    <p:extLst>
      <p:ext uri="{BB962C8B-B14F-4D97-AF65-F5344CB8AC3E}">
        <p14:creationId xmlns:p14="http://schemas.microsoft.com/office/powerpoint/2010/main" val="149229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96117"/>
            <a:ext cx="9829800" cy="1082674"/>
          </a:xfrm>
        </p:spPr>
        <p:txBody>
          <a:bodyPr/>
          <a:lstStyle/>
          <a:p>
            <a:r>
              <a:rPr lang="en-GB" u="sng" dirty="0">
                <a:latin typeface="Comic Sans MS" panose="030F0702030302020204" pitchFamily="66" charset="0"/>
              </a:rPr>
              <a:t>Contact Information</a:t>
            </a:r>
          </a:p>
        </p:txBody>
      </p:sp>
      <p:sp>
        <p:nvSpPr>
          <p:cNvPr id="4" name="Text Placeholder 3"/>
          <p:cNvSpPr>
            <a:spLocks noGrp="1"/>
          </p:cNvSpPr>
          <p:nvPr>
            <p:ph type="body" sz="half" idx="2"/>
          </p:nvPr>
        </p:nvSpPr>
        <p:spPr>
          <a:xfrm>
            <a:off x="6888088" y="1900833"/>
            <a:ext cx="5184576" cy="2680295"/>
          </a:xfrm>
        </p:spPr>
        <p:txBody>
          <a:bodyPr>
            <a:normAutofit lnSpcReduction="10000"/>
          </a:bodyPr>
          <a:lstStyle/>
          <a:p>
            <a:r>
              <a:rPr lang="en-GB" b="1" dirty="0">
                <a:latin typeface="Comic Sans MS" panose="030F0702030302020204" pitchFamily="66" charset="0"/>
              </a:rPr>
              <a:t>Address:</a:t>
            </a:r>
          </a:p>
          <a:p>
            <a:r>
              <a:rPr lang="en-GB" dirty="0"/>
              <a:t>Essex Outdoors </a:t>
            </a:r>
            <a:r>
              <a:rPr lang="en-GB" dirty="0" err="1"/>
              <a:t>Mersea</a:t>
            </a:r>
            <a:r>
              <a:rPr lang="en-GB" dirty="0"/>
              <a:t>,</a:t>
            </a:r>
          </a:p>
          <a:p>
            <a:r>
              <a:rPr lang="en-GB" dirty="0" err="1"/>
              <a:t>Rewsalls</a:t>
            </a:r>
            <a:r>
              <a:rPr lang="en-GB" dirty="0"/>
              <a:t> Lane, </a:t>
            </a:r>
          </a:p>
          <a:p>
            <a:r>
              <a:rPr lang="en-GB" dirty="0"/>
              <a:t>Colchester </a:t>
            </a:r>
          </a:p>
          <a:p>
            <a:r>
              <a:rPr lang="en-GB" dirty="0"/>
              <a:t>CO5 8SX</a:t>
            </a:r>
          </a:p>
          <a:p>
            <a:endParaRPr lang="en-GB" dirty="0"/>
          </a:p>
          <a:p>
            <a:r>
              <a:rPr lang="en-GB" dirty="0"/>
              <a:t>Tel: 01206 383226</a:t>
            </a:r>
          </a:p>
          <a:p>
            <a:endParaRPr lang="en-GB" b="1" dirty="0">
              <a:latin typeface="Comic Sans MS" panose="030F0702030302020204" pitchFamily="66" charset="0"/>
            </a:endParaRPr>
          </a:p>
        </p:txBody>
      </p:sp>
      <p:sp>
        <p:nvSpPr>
          <p:cNvPr id="9" name="TextBox 8"/>
          <p:cNvSpPr txBox="1"/>
          <p:nvPr/>
        </p:nvSpPr>
        <p:spPr>
          <a:xfrm>
            <a:off x="2351584" y="4941168"/>
            <a:ext cx="6984776" cy="1323439"/>
          </a:xfrm>
          <a:prstGeom prst="rect">
            <a:avLst/>
          </a:prstGeom>
          <a:noFill/>
        </p:spPr>
        <p:txBody>
          <a:bodyPr wrap="square" rtlCol="0">
            <a:spAutoFit/>
          </a:bodyPr>
          <a:lstStyle/>
          <a:p>
            <a:pPr algn="ctr">
              <a:spcBef>
                <a:spcPct val="0"/>
              </a:spcBef>
              <a:buFontTx/>
              <a:buNone/>
            </a:pPr>
            <a:r>
              <a:rPr lang="en-GB" altLang="en-US" sz="1600" b="1" u="sng" dirty="0">
                <a:latin typeface="Comic Sans MS" panose="030F0702030302020204" pitchFamily="66" charset="0"/>
              </a:rPr>
              <a:t>Out of hours emergency contact</a:t>
            </a:r>
          </a:p>
          <a:p>
            <a:pPr algn="ctr">
              <a:spcBef>
                <a:spcPct val="0"/>
              </a:spcBef>
              <a:buFontTx/>
              <a:buNone/>
            </a:pPr>
            <a:endParaRPr lang="en-GB" altLang="en-US" sz="1600" b="1" dirty="0">
              <a:latin typeface="Comic Sans MS" panose="030F0702030302020204" pitchFamily="66" charset="0"/>
            </a:endParaRPr>
          </a:p>
          <a:p>
            <a:pPr algn="ctr">
              <a:spcBef>
                <a:spcPct val="0"/>
              </a:spcBef>
              <a:buFontTx/>
              <a:buNone/>
            </a:pPr>
            <a:r>
              <a:rPr lang="en-GB" altLang="en-US" sz="1600" dirty="0">
                <a:highlight>
                  <a:srgbClr val="FFFF00"/>
                </a:highlight>
                <a:latin typeface="Comic Sans MS" panose="030F0702030302020204" pitchFamily="66" charset="0"/>
              </a:rPr>
              <a:t>If you need to contact your child out of school hours as a result of an emergency whilst the trip is underway, please email </a:t>
            </a:r>
            <a:r>
              <a:rPr lang="en-GB" altLang="en-US" sz="1600" dirty="0">
                <a:highlight>
                  <a:srgbClr val="FFFF00"/>
                </a:highlight>
                <a:latin typeface="Comic Sans MS" panose="030F0702030302020204" pitchFamily="66" charset="0"/>
                <a:hlinkClick r:id="rId2"/>
              </a:rPr>
              <a:t>f.white@maltese.essex.sch.uk</a:t>
            </a:r>
            <a:r>
              <a:rPr lang="en-GB" altLang="en-US" sz="1600" dirty="0">
                <a:highlight>
                  <a:srgbClr val="FFFF00"/>
                </a:highlight>
                <a:latin typeface="Comic Sans MS" panose="030F0702030302020204" pitchFamily="66" charset="0"/>
              </a:rPr>
              <a:t> </a:t>
            </a:r>
            <a:endParaRPr lang="en-GB" altLang="en-US" sz="1600" b="1" dirty="0">
              <a:highlight>
                <a:srgbClr val="FFFF00"/>
              </a:highlight>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1199456" y="2492896"/>
            <a:ext cx="4828627" cy="1512168"/>
          </a:xfrm>
          <a:prstGeom prst="rect">
            <a:avLst/>
          </a:prstGeom>
        </p:spPr>
      </p:pic>
      <p:sp>
        <p:nvSpPr>
          <p:cNvPr id="7" name="Rectangle 6"/>
          <p:cNvSpPr/>
          <p:nvPr/>
        </p:nvSpPr>
        <p:spPr>
          <a:xfrm>
            <a:off x="948136" y="1193346"/>
            <a:ext cx="9721080" cy="461665"/>
          </a:xfrm>
          <a:prstGeom prst="rect">
            <a:avLst/>
          </a:prstGeom>
        </p:spPr>
        <p:txBody>
          <a:bodyPr wrap="square">
            <a:spAutoFit/>
          </a:bodyPr>
          <a:lstStyle/>
          <a:p>
            <a:r>
              <a:rPr lang="en-GB" sz="2000" dirty="0"/>
              <a:t>https://www.essexoutdoors.com/our-centres/mersea</a:t>
            </a:r>
            <a:r>
              <a:rPr lang="en-GB" sz="2400" dirty="0"/>
              <a:t>/</a:t>
            </a:r>
          </a:p>
        </p:txBody>
      </p:sp>
    </p:spTree>
    <p:extLst>
      <p:ext uri="{BB962C8B-B14F-4D97-AF65-F5344CB8AC3E}">
        <p14:creationId xmlns:p14="http://schemas.microsoft.com/office/powerpoint/2010/main" val="250405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5400" y="188640"/>
            <a:ext cx="9829800" cy="1082674"/>
          </a:xfrm>
        </p:spPr>
        <p:txBody>
          <a:bodyPr>
            <a:normAutofit/>
          </a:bodyPr>
          <a:lstStyle/>
          <a:p>
            <a:r>
              <a:rPr lang="en-GB" sz="3600" u="sng" dirty="0">
                <a:latin typeface="Comic Sans MS" panose="030F0702030302020204" pitchFamily="66" charset="0"/>
              </a:rPr>
              <a:t>Who’s going?</a:t>
            </a:r>
          </a:p>
        </p:txBody>
      </p:sp>
      <p:sp>
        <p:nvSpPr>
          <p:cNvPr id="8" name="TextBox 7"/>
          <p:cNvSpPr txBox="1"/>
          <p:nvPr/>
        </p:nvSpPr>
        <p:spPr>
          <a:xfrm>
            <a:off x="1415480" y="1628800"/>
            <a:ext cx="9721080" cy="4278094"/>
          </a:xfrm>
          <a:prstGeom prst="rect">
            <a:avLst/>
          </a:prstGeom>
          <a:noFill/>
        </p:spPr>
        <p:txBody>
          <a:bodyPr wrap="square" rtlCol="0">
            <a:spAutoFit/>
          </a:bodyPr>
          <a:lstStyle/>
          <a:p>
            <a:endParaRPr lang="en-GB" sz="3200" dirty="0">
              <a:latin typeface="Comic Sans MS" panose="030F0702030302020204" pitchFamily="66" charset="0"/>
            </a:endParaRPr>
          </a:p>
          <a:p>
            <a:r>
              <a:rPr lang="en-GB" sz="3200" dirty="0">
                <a:latin typeface="Comic Sans MS" panose="030F0702030302020204" pitchFamily="66" charset="0"/>
              </a:rPr>
              <a:t>Mrs White, </a:t>
            </a:r>
            <a:r>
              <a:rPr lang="en-GB" sz="3200" dirty="0" smtClean="0">
                <a:latin typeface="Comic Sans MS" panose="030F0702030302020204" pitchFamily="66" charset="0"/>
              </a:rPr>
              <a:t>Mrs Millwood, </a:t>
            </a:r>
            <a:r>
              <a:rPr lang="en-GB" sz="3200" dirty="0">
                <a:latin typeface="Comic Sans MS" panose="030F0702030302020204" pitchFamily="66" charset="0"/>
              </a:rPr>
              <a:t>Mrs </a:t>
            </a:r>
            <a:r>
              <a:rPr lang="en-GB" sz="3200" dirty="0" err="1" smtClean="0">
                <a:latin typeface="Comic Sans MS" panose="030F0702030302020204" pitchFamily="66" charset="0"/>
              </a:rPr>
              <a:t>Lefevre</a:t>
            </a:r>
            <a:r>
              <a:rPr lang="en-GB" sz="3200" dirty="0" smtClean="0">
                <a:latin typeface="Comic Sans MS" panose="030F0702030302020204" pitchFamily="66" charset="0"/>
              </a:rPr>
              <a:t> </a:t>
            </a:r>
            <a:r>
              <a:rPr lang="en-GB" sz="3200" dirty="0">
                <a:latin typeface="Comic Sans MS" panose="030F0702030302020204" pitchFamily="66" charset="0"/>
              </a:rPr>
              <a:t>and </a:t>
            </a:r>
            <a:r>
              <a:rPr lang="en-GB" sz="3200" dirty="0" smtClean="0">
                <a:latin typeface="Comic Sans MS" panose="030F0702030302020204" pitchFamily="66" charset="0"/>
              </a:rPr>
              <a:t>Mrs Farrell</a:t>
            </a:r>
            <a:endParaRPr lang="en-GB" sz="3200" dirty="0">
              <a:latin typeface="Comic Sans MS" panose="030F0702030302020204" pitchFamily="66" charset="0"/>
            </a:endParaRPr>
          </a:p>
          <a:p>
            <a:endParaRPr lang="en-GB" sz="3200" dirty="0">
              <a:latin typeface="Comic Sans MS" panose="030F0702030302020204" pitchFamily="66" charset="0"/>
            </a:endParaRPr>
          </a:p>
          <a:p>
            <a:r>
              <a:rPr lang="en-GB" sz="3200" dirty="0">
                <a:latin typeface="Comic Sans MS" panose="030F0702030302020204" pitchFamily="66" charset="0"/>
              </a:rPr>
              <a:t>All adults have experience of taking children away on residential visits and therefore will ensure that your children have the best fun possible! </a:t>
            </a:r>
            <a:r>
              <a:rPr lang="en-GB" sz="3200" dirty="0">
                <a:latin typeface="Comic Sans MS" panose="030F0702030302020204" pitchFamily="66" charset="0"/>
                <a:sym typeface="Wingdings" panose="05000000000000000000" pitchFamily="2" charset="2"/>
              </a:rPr>
              <a:t> </a:t>
            </a:r>
          </a:p>
          <a:p>
            <a:endParaRPr lang="en-GB" sz="2400" dirty="0">
              <a:latin typeface="Comic Sans MS" panose="030F0702030302020204" pitchFamily="66" charset="0"/>
              <a:sym typeface="Wingdings" panose="05000000000000000000" pitchFamily="2" charset="2"/>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4485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0"/>
            <a:ext cx="9829800" cy="1082674"/>
          </a:xfrm>
        </p:spPr>
        <p:txBody>
          <a:bodyPr/>
          <a:lstStyle/>
          <a:p>
            <a:r>
              <a:rPr lang="en-GB" dirty="0">
                <a:latin typeface="Comic Sans MS" panose="030F0702030302020204" pitchFamily="66" charset="0"/>
              </a:rPr>
              <a:t>Activities </a:t>
            </a:r>
          </a:p>
        </p:txBody>
      </p:sp>
      <p:sp>
        <p:nvSpPr>
          <p:cNvPr id="4" name="Text Placeholder 3"/>
          <p:cNvSpPr>
            <a:spLocks noGrp="1"/>
          </p:cNvSpPr>
          <p:nvPr>
            <p:ph type="body" sz="half" idx="2"/>
          </p:nvPr>
        </p:nvSpPr>
        <p:spPr>
          <a:xfrm>
            <a:off x="1415480" y="1556792"/>
            <a:ext cx="9217024" cy="4176464"/>
          </a:xfrm>
        </p:spPr>
        <p:txBody>
          <a:bodyPr>
            <a:normAutofit/>
          </a:bodyPr>
          <a:lstStyle/>
          <a:p>
            <a:pPr marL="285750" indent="-285750">
              <a:buFont typeface="Arial" panose="020B0604020202020204" pitchFamily="34" charset="0"/>
              <a:buChar char="•"/>
            </a:pPr>
            <a:r>
              <a:rPr lang="en-GB" sz="2800" dirty="0">
                <a:latin typeface="Comic Sans MS" panose="030F0702030302020204" pitchFamily="66" charset="0"/>
              </a:rPr>
              <a:t>The children will be put into 3 groups and will take part in a wide range of activities. </a:t>
            </a:r>
          </a:p>
          <a:p>
            <a:pPr marL="285750" indent="-285750">
              <a:buFont typeface="Arial" panose="020B0604020202020204" pitchFamily="34" charset="0"/>
              <a:buChar char="•"/>
            </a:pPr>
            <a:r>
              <a:rPr lang="en-GB" sz="2800" dirty="0">
                <a:latin typeface="Comic Sans MS" panose="030F0702030302020204" pitchFamily="66" charset="0"/>
              </a:rPr>
              <a:t>All activities are carried out by qualified leaders with staff members on hand at all times to support.</a:t>
            </a:r>
          </a:p>
          <a:p>
            <a:pPr marL="285750" indent="-285750">
              <a:buFont typeface="Arial" panose="020B0604020202020204" pitchFamily="34" charset="0"/>
              <a:buChar char="•"/>
            </a:pPr>
            <a:r>
              <a:rPr lang="en-GB" sz="2800" dirty="0">
                <a:latin typeface="Comic Sans MS" panose="030F0702030302020204" pitchFamily="66" charset="0"/>
              </a:rPr>
              <a:t>Children do not have to take part in the activities, however we try to encourage them to take as many chances as they can!</a:t>
            </a:r>
          </a:p>
          <a:p>
            <a:pPr marL="285750" indent="-285750">
              <a:buFont typeface="Arial" panose="020B0604020202020204" pitchFamily="34" charset="0"/>
              <a:buChar char="•"/>
            </a:pPr>
            <a:r>
              <a:rPr lang="en-GB" sz="2800" dirty="0">
                <a:latin typeface="Comic Sans MS" panose="030F0702030302020204" pitchFamily="66" charset="0"/>
              </a:rPr>
              <a:t>All activities encourage team work </a:t>
            </a:r>
            <a:r>
              <a:rPr lang="en-GB" sz="2800" dirty="0">
                <a:latin typeface="Comic Sans MS" panose="030F0702030302020204" pitchFamily="66" charset="0"/>
                <a:sym typeface="Wingdings" panose="05000000000000000000" pitchFamily="2" charset="2"/>
              </a:rPr>
              <a:t></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47893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6778" y="404664"/>
            <a:ext cx="6336704" cy="523220"/>
          </a:xfrm>
          <a:prstGeom prst="rect">
            <a:avLst/>
          </a:prstGeom>
          <a:noFill/>
        </p:spPr>
        <p:txBody>
          <a:bodyPr wrap="square" rtlCol="0">
            <a:spAutoFit/>
          </a:bodyPr>
          <a:lstStyle/>
          <a:p>
            <a:pPr algn="ctr"/>
            <a:r>
              <a:rPr lang="en-GB" sz="2800" u="sng" dirty="0">
                <a:latin typeface="Comic Sans MS" panose="030F0702030302020204" pitchFamily="66" charset="0"/>
              </a:rPr>
              <a:t>Activity </a:t>
            </a:r>
            <a:r>
              <a:rPr lang="en-GB" sz="2800" u="sng" dirty="0" smtClean="0">
                <a:latin typeface="Comic Sans MS" panose="030F0702030302020204" pitchFamily="66" charset="0"/>
              </a:rPr>
              <a:t>Schedule (example) </a:t>
            </a:r>
            <a:endParaRPr lang="en-GB" sz="2800" u="sng" dirty="0">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261723" y="1052736"/>
            <a:ext cx="11906815" cy="5400600"/>
          </a:xfrm>
          <a:prstGeom prst="rect">
            <a:avLst/>
          </a:prstGeom>
        </p:spPr>
      </p:pic>
    </p:spTree>
    <p:extLst>
      <p:ext uri="{BB962C8B-B14F-4D97-AF65-F5344CB8AC3E}">
        <p14:creationId xmlns:p14="http://schemas.microsoft.com/office/powerpoint/2010/main" val="1321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1344" y="332656"/>
            <a:ext cx="6514057" cy="2520280"/>
          </a:xfrm>
          <a:prstGeom prst="rect">
            <a:avLst/>
          </a:prstGeom>
        </p:spPr>
      </p:pic>
      <p:sp>
        <p:nvSpPr>
          <p:cNvPr id="7" name="Rectangle 6"/>
          <p:cNvSpPr/>
          <p:nvPr/>
        </p:nvSpPr>
        <p:spPr>
          <a:xfrm>
            <a:off x="1775520" y="3353251"/>
            <a:ext cx="6096000" cy="3416320"/>
          </a:xfrm>
          <a:prstGeom prst="rect">
            <a:avLst/>
          </a:prstGeom>
        </p:spPr>
        <p:txBody>
          <a:bodyPr>
            <a:spAutoFit/>
          </a:bodyPr>
          <a:lstStyle/>
          <a:p>
            <a:r>
              <a:rPr lang="en-GB" sz="2400" dirty="0">
                <a:solidFill>
                  <a:srgbClr val="4B4B4B"/>
                </a:solidFill>
                <a:latin typeface="Arial" panose="020B0604020202020204" pitchFamily="34" charset="0"/>
              </a:rPr>
              <a:t>Work your way through the winding tunnels, chambers and features of our 4 artificial caving courses, avoiding the dead ends to find the exit. Suitable for those with or without a fear of enclosed spaces. Your group will be encouraged to work together to find the quickest way through the maze completing a series of challenges as you go.</a:t>
            </a:r>
            <a:endParaRPr lang="en-GB" sz="2400" b="0" i="0" dirty="0">
              <a:solidFill>
                <a:srgbClr val="4B4B4B"/>
              </a:solidFill>
              <a:effectLst/>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8472264" y="3633192"/>
            <a:ext cx="3225415" cy="3141737"/>
          </a:xfrm>
          <a:prstGeom prst="rect">
            <a:avLst/>
          </a:prstGeom>
        </p:spPr>
      </p:pic>
      <p:sp>
        <p:nvSpPr>
          <p:cNvPr id="9" name="Rectangle 8"/>
          <p:cNvSpPr/>
          <p:nvPr/>
        </p:nvSpPr>
        <p:spPr>
          <a:xfrm>
            <a:off x="7055024" y="332656"/>
            <a:ext cx="4593567" cy="2308324"/>
          </a:xfrm>
          <a:prstGeom prst="rect">
            <a:avLst/>
          </a:prstGeom>
        </p:spPr>
        <p:txBody>
          <a:bodyPr wrap="square">
            <a:spAutoFit/>
          </a:bodyPr>
          <a:lstStyle/>
          <a:p>
            <a:r>
              <a:rPr lang="en-GB" sz="2400" dirty="0">
                <a:solidFill>
                  <a:srgbClr val="4B4B4B"/>
                </a:solidFill>
                <a:latin typeface="Arial" panose="020B0604020202020204" pitchFamily="34" charset="0"/>
              </a:rPr>
              <a:t>Blending the best of environmental education and forest school principals with fun activities. Find about the fascinating seashore life of the Blackwater estuary.</a:t>
            </a:r>
            <a:endParaRPr lang="en-GB" sz="2400" dirty="0"/>
          </a:p>
        </p:txBody>
      </p:sp>
    </p:spTree>
    <p:extLst>
      <p:ext uri="{BB962C8B-B14F-4D97-AF65-F5344CB8AC3E}">
        <p14:creationId xmlns:p14="http://schemas.microsoft.com/office/powerpoint/2010/main" val="239465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3392" y="274248"/>
            <a:ext cx="3744416" cy="2174900"/>
          </a:xfrm>
          <a:prstGeom prst="rect">
            <a:avLst/>
          </a:prstGeom>
        </p:spPr>
      </p:pic>
      <p:sp>
        <p:nvSpPr>
          <p:cNvPr id="3" name="Rectangle 2"/>
          <p:cNvSpPr/>
          <p:nvPr/>
        </p:nvSpPr>
        <p:spPr>
          <a:xfrm>
            <a:off x="4511824" y="265120"/>
            <a:ext cx="7032104" cy="2308324"/>
          </a:xfrm>
          <a:prstGeom prst="rect">
            <a:avLst/>
          </a:prstGeom>
        </p:spPr>
        <p:txBody>
          <a:bodyPr wrap="square">
            <a:spAutoFit/>
          </a:bodyPr>
          <a:lstStyle/>
          <a:p>
            <a:r>
              <a:rPr lang="en-GB" sz="2400" b="1" dirty="0">
                <a:solidFill>
                  <a:srgbClr val="5CA62C"/>
                </a:solidFill>
                <a:latin typeface="Forza A"/>
              </a:rPr>
              <a:t>Archery</a:t>
            </a:r>
          </a:p>
          <a:p>
            <a:r>
              <a:rPr lang="en-GB" sz="2400" dirty="0">
                <a:solidFill>
                  <a:srgbClr val="4B4B4B"/>
                </a:solidFill>
                <a:latin typeface="Arial" panose="020B0604020202020204" pitchFamily="34" charset="0"/>
              </a:rPr>
              <a:t>Aim for gold on our outdoor and indoor archery ranges. With its unique mix of fun and competition, archery is a popular activity with all ages and abilities, helping to build confidence and improve coordination skills.</a:t>
            </a:r>
            <a:endParaRPr lang="en-GB" sz="2400" b="0" i="0" dirty="0">
              <a:solidFill>
                <a:srgbClr val="4B4B4B"/>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7176120" y="3573016"/>
            <a:ext cx="4782563" cy="3024336"/>
          </a:xfrm>
          <a:prstGeom prst="rect">
            <a:avLst/>
          </a:prstGeom>
        </p:spPr>
      </p:pic>
      <p:sp>
        <p:nvSpPr>
          <p:cNvPr id="5" name="Rectangle 4"/>
          <p:cNvSpPr/>
          <p:nvPr/>
        </p:nvSpPr>
        <p:spPr>
          <a:xfrm>
            <a:off x="1703512" y="3961799"/>
            <a:ext cx="4968552" cy="1938992"/>
          </a:xfrm>
          <a:prstGeom prst="rect">
            <a:avLst/>
          </a:prstGeom>
        </p:spPr>
        <p:txBody>
          <a:bodyPr wrap="square">
            <a:spAutoFit/>
          </a:bodyPr>
          <a:lstStyle/>
          <a:p>
            <a:r>
              <a:rPr lang="en-GB" sz="2400" dirty="0">
                <a:solidFill>
                  <a:srgbClr val="4B4B4B"/>
                </a:solidFill>
                <a:latin typeface="Arial" panose="020B0604020202020204" pitchFamily="34" charset="0"/>
              </a:rPr>
              <a:t>Navigate rope swings, tyre squeezes, tunnels, rope bridges, vertical walls, cargo nets, and the legendary ‘pit’ at our </a:t>
            </a:r>
            <a:r>
              <a:rPr lang="en-GB" sz="2400" dirty="0" err="1">
                <a:solidFill>
                  <a:srgbClr val="4B4B4B"/>
                </a:solidFill>
                <a:latin typeface="Arial" panose="020B0604020202020204" pitchFamily="34" charset="0"/>
              </a:rPr>
              <a:t>Mersea</a:t>
            </a:r>
            <a:r>
              <a:rPr lang="en-GB" sz="2400" dirty="0">
                <a:solidFill>
                  <a:srgbClr val="4B4B4B"/>
                </a:solidFill>
                <a:latin typeface="Arial" panose="020B0604020202020204" pitchFamily="34" charset="0"/>
              </a:rPr>
              <a:t> centre – prepare to get mucky!</a:t>
            </a:r>
            <a:endParaRPr lang="en-GB" sz="2400" dirty="0"/>
          </a:p>
        </p:txBody>
      </p:sp>
    </p:spTree>
    <p:extLst>
      <p:ext uri="{BB962C8B-B14F-4D97-AF65-F5344CB8AC3E}">
        <p14:creationId xmlns:p14="http://schemas.microsoft.com/office/powerpoint/2010/main" val="4831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344" y="3933056"/>
            <a:ext cx="3453913" cy="2736304"/>
          </a:xfrm>
          <a:prstGeom prst="rect">
            <a:avLst/>
          </a:prstGeom>
        </p:spPr>
      </p:pic>
      <p:sp>
        <p:nvSpPr>
          <p:cNvPr id="3" name="Rectangle 2"/>
          <p:cNvSpPr/>
          <p:nvPr/>
        </p:nvSpPr>
        <p:spPr>
          <a:xfrm>
            <a:off x="3671575" y="3933056"/>
            <a:ext cx="6096000" cy="2308324"/>
          </a:xfrm>
          <a:prstGeom prst="rect">
            <a:avLst/>
          </a:prstGeom>
        </p:spPr>
        <p:txBody>
          <a:bodyPr>
            <a:spAutoFit/>
          </a:bodyPr>
          <a:lstStyle/>
          <a:p>
            <a:r>
              <a:rPr lang="en-GB" sz="2400" dirty="0">
                <a:solidFill>
                  <a:srgbClr val="4B4B4B"/>
                </a:solidFill>
                <a:latin typeface="Arial" panose="020B0604020202020204" pitchFamily="34" charset="0"/>
              </a:rPr>
              <a:t>A fun personal challenge. Participants are connected to a wire 12 metres above the ground, before stepping out into thin air and embarking on a 100m descent. The experience will have you pleading for a second go!</a:t>
            </a:r>
            <a:endParaRPr lang="en-GB" sz="2400" dirty="0"/>
          </a:p>
        </p:txBody>
      </p:sp>
      <p:pic>
        <p:nvPicPr>
          <p:cNvPr id="4" name="Picture 3"/>
          <p:cNvPicPr>
            <a:picLocks noChangeAspect="1"/>
          </p:cNvPicPr>
          <p:nvPr/>
        </p:nvPicPr>
        <p:blipFill>
          <a:blip r:embed="rId3"/>
          <a:stretch>
            <a:fillRect/>
          </a:stretch>
        </p:blipFill>
        <p:spPr>
          <a:xfrm>
            <a:off x="5951984" y="332656"/>
            <a:ext cx="5903823" cy="2878201"/>
          </a:xfrm>
          <a:prstGeom prst="rect">
            <a:avLst/>
          </a:prstGeom>
        </p:spPr>
      </p:pic>
      <p:sp>
        <p:nvSpPr>
          <p:cNvPr id="5" name="Rectangle 4"/>
          <p:cNvSpPr/>
          <p:nvPr/>
        </p:nvSpPr>
        <p:spPr>
          <a:xfrm>
            <a:off x="911424" y="617594"/>
            <a:ext cx="4680520" cy="2308324"/>
          </a:xfrm>
          <a:prstGeom prst="rect">
            <a:avLst/>
          </a:prstGeom>
        </p:spPr>
        <p:txBody>
          <a:bodyPr wrap="square">
            <a:spAutoFit/>
          </a:bodyPr>
          <a:lstStyle/>
          <a:p>
            <a:r>
              <a:rPr lang="en-GB" sz="2400" dirty="0">
                <a:solidFill>
                  <a:srgbClr val="4B4B4B"/>
                </a:solidFill>
                <a:latin typeface="Arial" panose="020B0604020202020204" pitchFamily="34" charset="0"/>
              </a:rPr>
              <a:t>Try and conquer the water tower, or reach the end of the bungee run. Test your combat skills on the gladiators or see who can collect the most balls from the ball pit!</a:t>
            </a:r>
            <a:endParaRPr lang="en-GB" sz="2400" dirty="0"/>
          </a:p>
        </p:txBody>
      </p:sp>
    </p:spTree>
    <p:extLst>
      <p:ext uri="{BB962C8B-B14F-4D97-AF65-F5344CB8AC3E}">
        <p14:creationId xmlns:p14="http://schemas.microsoft.com/office/powerpoint/2010/main" val="328227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A15C6C-6BB6-4DB6-B7D6-7F14EAB2CC5C}">
  <ds:schemaRefs>
    <ds:schemaRef ds:uri="http://purl.org/dc/elements/1.1/"/>
    <ds:schemaRef ds:uri="http://schemas.microsoft.com/office/2006/metadata/properties"/>
    <ds:schemaRef ds:uri="http://purl.org/dc/terms/"/>
    <ds:schemaRef ds:uri="a4f35948-e619-41b3-aa29-22878b09cfd2"/>
    <ds:schemaRef ds:uri="http://schemas.microsoft.com/office/2006/documentManagement/types"/>
    <ds:schemaRef ds:uri="http://schemas.microsoft.com/office/infopath/2007/PartnerControls"/>
    <ds:schemaRef ds:uri="http://schemas.openxmlformats.org/package/2006/metadata/core-propertie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2335</TotalTime>
  <Words>1151</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Comic Sans MS</vt:lpstr>
      <vt:lpstr>Forza A</vt:lpstr>
      <vt:lpstr>SassoonCRInfant</vt:lpstr>
      <vt:lpstr>Symbol</vt:lpstr>
      <vt:lpstr>Times New Roman</vt:lpstr>
      <vt:lpstr>Wingdings</vt:lpstr>
      <vt:lpstr>Children Friends 16x9</vt:lpstr>
      <vt:lpstr>Year 6 Residential Trip  Essex Outdoors, Mersea </vt:lpstr>
      <vt:lpstr>Our aims….</vt:lpstr>
      <vt:lpstr>Contact Information</vt:lpstr>
      <vt:lpstr>Who’s going?</vt:lpstr>
      <vt:lpstr>Activities </vt:lpstr>
      <vt:lpstr>PowerPoint Presentation</vt:lpstr>
      <vt:lpstr>PowerPoint Presentation</vt:lpstr>
      <vt:lpstr>PowerPoint Presentation</vt:lpstr>
      <vt:lpstr>PowerPoint Presentation</vt:lpstr>
      <vt:lpstr>PowerPoint Presentation</vt:lpstr>
      <vt:lpstr>Travel Arrangements </vt:lpstr>
      <vt:lpstr>Pocket Money</vt:lpstr>
      <vt:lpstr>‘Sleeping’ arrangements</vt:lpstr>
      <vt:lpstr>PowerPoint Presentation</vt:lpstr>
      <vt:lpstr>Eating Arrangements</vt:lpstr>
      <vt:lpstr>What to bring (3 days,2 nights):</vt:lpstr>
      <vt:lpstr>Medical and dietary forms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Mersea Residential</dc:title>
  <dc:creator>Mr Wade</dc:creator>
  <cp:keywords/>
  <cp:lastModifiedBy>Helen Millwood - Maltese Road Primary School</cp:lastModifiedBy>
  <cp:revision>64</cp:revision>
  <cp:lastPrinted>2022-05-23T13:46:08Z</cp:lastPrinted>
  <dcterms:created xsi:type="dcterms:W3CDTF">2018-04-17T12:18:56Z</dcterms:created>
  <dcterms:modified xsi:type="dcterms:W3CDTF">2024-11-27T15:15:10Z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