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4"/>
  </p:sldMasterIdLst>
  <p:notesMasterIdLst>
    <p:notesMasterId r:id="rId13"/>
  </p:notesMasterIdLst>
  <p:sldIdLst>
    <p:sldId id="256" r:id="rId5"/>
    <p:sldId id="257" r:id="rId6"/>
    <p:sldId id="260" r:id="rId7"/>
    <p:sldId id="275" r:id="rId8"/>
    <p:sldId id="273" r:id="rId9"/>
    <p:sldId id="274" r:id="rId10"/>
    <p:sldId id="265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6262" userDrawn="1">
          <p15:clr>
            <a:srgbClr val="A4A3A4"/>
          </p15:clr>
        </p15:guide>
        <p15:guide id="4" pos="1455" userDrawn="1">
          <p15:clr>
            <a:srgbClr val="A4A3A4"/>
          </p15:clr>
        </p15:guide>
        <p15:guide id="5" orient="horz" pos="2818" userDrawn="1">
          <p15:clr>
            <a:srgbClr val="A4A3A4"/>
          </p15:clr>
        </p15:guide>
        <p15:guide id="6" orient="horz" pos="200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4674"/>
    <a:srgbClr val="ECB720"/>
    <a:srgbClr val="76766B"/>
    <a:srgbClr val="729D4D"/>
    <a:srgbClr val="3A7D64"/>
    <a:srgbClr val="4179AA"/>
    <a:srgbClr val="9361B3"/>
    <a:srgbClr val="E97135"/>
    <a:srgbClr val="414745"/>
    <a:srgbClr val="4B7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4612" autoAdjust="0"/>
  </p:normalViewPr>
  <p:slideViewPr>
    <p:cSldViewPr snapToGrid="0" showGuides="1">
      <p:cViewPr varScale="1">
        <p:scale>
          <a:sx n="73" d="100"/>
          <a:sy n="73" d="100"/>
        </p:scale>
        <p:origin x="630" y="60"/>
      </p:cViewPr>
      <p:guideLst>
        <p:guide orient="horz" pos="2183"/>
        <p:guide pos="3840"/>
        <p:guide pos="6262"/>
        <p:guide pos="1455"/>
        <p:guide orient="horz" pos="2818"/>
        <p:guide orient="horz" pos="200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y Clarke - Autism Training Co-ordinator" userId="b8d738d7-9ba0-4a23-9ee3-c535b7247df6" providerId="ADAL" clId="{F5AC7E7D-A422-46DB-84DF-10F887C0EB13}"/>
    <pc:docChg chg="delSld modSld">
      <pc:chgData name="Carly Clarke - Autism Training Co-ordinator" userId="b8d738d7-9ba0-4a23-9ee3-c535b7247df6" providerId="ADAL" clId="{F5AC7E7D-A422-46DB-84DF-10F887C0EB13}" dt="2024-01-31T10:10:17.973" v="3" actId="14100"/>
      <pc:docMkLst>
        <pc:docMk/>
      </pc:docMkLst>
      <pc:sldChg chg="del">
        <pc:chgData name="Carly Clarke - Autism Training Co-ordinator" userId="b8d738d7-9ba0-4a23-9ee3-c535b7247df6" providerId="ADAL" clId="{F5AC7E7D-A422-46DB-84DF-10F887C0EB13}" dt="2024-01-31T10:10:01.088" v="0" actId="2696"/>
        <pc:sldMkLst>
          <pc:docMk/>
          <pc:sldMk cId="1582072719" sldId="262"/>
        </pc:sldMkLst>
      </pc:sldChg>
      <pc:sldChg chg="modSp mod">
        <pc:chgData name="Carly Clarke - Autism Training Co-ordinator" userId="b8d738d7-9ba0-4a23-9ee3-c535b7247df6" providerId="ADAL" clId="{F5AC7E7D-A422-46DB-84DF-10F887C0EB13}" dt="2024-01-31T10:10:17.973" v="3" actId="14100"/>
        <pc:sldMkLst>
          <pc:docMk/>
          <pc:sldMk cId="1145072798" sldId="265"/>
        </pc:sldMkLst>
        <pc:spChg chg="mod">
          <ac:chgData name="Carly Clarke - Autism Training Co-ordinator" userId="b8d738d7-9ba0-4a23-9ee3-c535b7247df6" providerId="ADAL" clId="{F5AC7E7D-A422-46DB-84DF-10F887C0EB13}" dt="2024-01-31T10:10:15.020" v="2" actId="14100"/>
          <ac:spMkLst>
            <pc:docMk/>
            <pc:sldMk cId="1145072798" sldId="265"/>
            <ac:spMk id="3" creationId="{8E190317-6D38-2AD3-62D7-2BF2D54545BB}"/>
          </ac:spMkLst>
        </pc:spChg>
        <pc:spChg chg="mod">
          <ac:chgData name="Carly Clarke - Autism Training Co-ordinator" userId="b8d738d7-9ba0-4a23-9ee3-c535b7247df6" providerId="ADAL" clId="{F5AC7E7D-A422-46DB-84DF-10F887C0EB13}" dt="2024-01-31T10:10:17.973" v="3" actId="14100"/>
          <ac:spMkLst>
            <pc:docMk/>
            <pc:sldMk cId="1145072798" sldId="265"/>
            <ac:spMk id="5" creationId="{0FD254AB-5432-C673-68DF-09457A14C0B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F1EACA-E7A7-4983-A3AC-7F6D215EA181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10567-32D7-4C6B-A64F-CFCFF718CD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314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F2AF8-7A47-AD7C-E395-D6299B2C4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1944000"/>
            <a:ext cx="5421600" cy="162000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EF42DB-DC5E-BDA8-4439-0D28FE6315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750" y="3789606"/>
            <a:ext cx="5421850" cy="10800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34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70189-B4F1-9519-7F15-73B284A4FC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9750" y="5220000"/>
            <a:ext cx="2743200" cy="365125"/>
          </a:xfrm>
        </p:spPr>
        <p:txBody>
          <a:bodyPr lIns="0" tIns="0" rIns="0" bIns="0" anchor="t" anchorCtr="0"/>
          <a:lstStyle>
            <a:lvl1pPr>
              <a:defRPr sz="2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1F320846-5969-4CBF-ACE6-14C5E9B07FE6}" type="datetimeFigureOut">
              <a:rPr lang="en-GB" smtClean="0"/>
              <a:pPr/>
              <a:t>04/03/2024</a:t>
            </a:fld>
            <a:endParaRPr lang="en-GB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D655B4C-3D82-E0A8-AE5A-985B6960685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40000" y="468000"/>
            <a:ext cx="2169807" cy="2772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48DA04A-C8FB-667E-9B97-B2583C5729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40000" y="468000"/>
            <a:ext cx="2169807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922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34BE234A-BFD6-6806-DC62-4EC83903E2D9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39750" y="2663824"/>
            <a:ext cx="11110913" cy="334962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45179F-EE03-814B-3EA9-219AEEBA6D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4512" y="1863725"/>
            <a:ext cx="9159557" cy="685800"/>
          </a:xfrm>
        </p:spPr>
        <p:txBody>
          <a:bodyPr/>
          <a:lstStyle>
            <a:lvl1pPr>
              <a:defRPr sz="15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575FEA-EF6C-28AD-BB9C-578190978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881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99EF23F-F78E-B85E-C8A6-4612E8B21D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13206" r="31635" b="13658"/>
          <a:stretch/>
        </p:blipFill>
        <p:spPr>
          <a:xfrm>
            <a:off x="6314400" y="0"/>
            <a:ext cx="58776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65CD90-7A9F-576E-AB5E-FFBC03064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124" y="517524"/>
            <a:ext cx="5302800" cy="10650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A1213-B62B-CA65-AAA6-955723A16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49" y="1872000"/>
            <a:ext cx="4608000" cy="414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AA0C61-5B7D-1DEF-0A9F-4C853E79D9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09999" y="1872000"/>
            <a:ext cx="4542251" cy="4141450"/>
          </a:xfrm>
        </p:spPr>
        <p:txBody>
          <a:bodyPr/>
          <a:lstStyle>
            <a:lvl1pPr>
              <a:spcBef>
                <a:spcPts val="0"/>
              </a:spcBef>
              <a:spcAft>
                <a:spcPts val="1984"/>
              </a:spcAft>
              <a:defRPr sz="3200"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100" b="1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E5D9694-FA2F-43E5-73F7-C884725B4F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13206" r="31635" b="13658"/>
          <a:stretch/>
        </p:blipFill>
        <p:spPr>
          <a:xfrm>
            <a:off x="6314400" y="0"/>
            <a:ext cx="5877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105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lumn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03D21-E776-6E77-F103-77DB1FD68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3B056AB-5AFA-E9DB-AB05-CDFD6EF511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7200" y="1933200"/>
            <a:ext cx="1710000" cy="1710000"/>
          </a:xfrm>
          <a:prstGeom prst="ellipse">
            <a:avLst/>
          </a:prstGeom>
          <a:solidFill>
            <a:srgbClr val="CCCCCC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61AF6A3C-B207-AEB7-D66E-908E24293E1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21569" y="1933200"/>
            <a:ext cx="1710000" cy="1710000"/>
          </a:xfrm>
          <a:prstGeom prst="ellipse">
            <a:avLst/>
          </a:prstGeom>
          <a:solidFill>
            <a:srgbClr val="CCCCCC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28C3FDFE-E961-4A2A-8230-2029FDC24E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03138" y="1933200"/>
            <a:ext cx="1710000" cy="1710000"/>
          </a:xfrm>
          <a:prstGeom prst="ellipse">
            <a:avLst/>
          </a:prstGeom>
          <a:solidFill>
            <a:srgbClr val="CCCCCC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23437535-574E-4D1A-4B09-0EC33AE8CC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84708" y="1933200"/>
            <a:ext cx="1710000" cy="1710000"/>
          </a:xfrm>
          <a:prstGeom prst="ellipse">
            <a:avLst/>
          </a:prstGeom>
          <a:solidFill>
            <a:srgbClr val="CCCCCC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3EA98B3-3C62-C9A4-7D0E-AD36E33B5A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" y="4050000"/>
            <a:ext cx="2163600" cy="1963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282ABB3-4635-9A67-7EB3-40B300C861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484708" y="4050000"/>
            <a:ext cx="2163600" cy="1963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76F828D1-6EDC-46D3-81EF-A969D087DC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03138" y="4050000"/>
            <a:ext cx="2163600" cy="1963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809345B1-3DE9-6A5D-AD1B-4BFC3642CD4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21569" y="4050000"/>
            <a:ext cx="2163600" cy="1963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6317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E1A70780-EE83-4155-0EF6-2779E2F2319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40000" y="468000"/>
            <a:ext cx="2169807" cy="2772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5EFAE2B-957A-2261-4DA8-9CD844270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306800"/>
            <a:ext cx="2566800" cy="556925"/>
          </a:xfrm>
        </p:spPr>
        <p:txBody>
          <a:bodyPr/>
          <a:lstStyle>
            <a:lvl1pPr>
              <a:defRPr sz="1500" b="0" i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6E1EB6-550F-A494-05A8-23E6CAE67B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750" y="1954800"/>
            <a:ext cx="2566800" cy="1925537"/>
          </a:xfrm>
        </p:spPr>
        <p:txBody>
          <a:bodyPr/>
          <a:lstStyle>
            <a:lvl1pPr>
              <a:spcBef>
                <a:spcPts val="0"/>
              </a:spcBef>
              <a:spcAft>
                <a:spcPts val="1417"/>
              </a:spcAft>
              <a:defRPr sz="1500" b="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9E95362-6981-42A1-ABE3-4C3BFBF744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7200" y="4341600"/>
            <a:ext cx="3326400" cy="27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5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134276C-64CA-120B-917E-916918800D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7200" y="4060800"/>
            <a:ext cx="3326400" cy="27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5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5CB7D6B-0232-0372-FBD7-8DD40EEA35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50" y="5002801"/>
            <a:ext cx="3603850" cy="1387200"/>
          </a:xfrm>
        </p:spPr>
        <p:txBody>
          <a:bodyPr/>
          <a:lstStyle>
            <a:lvl1pPr>
              <a:spcBef>
                <a:spcPts val="0"/>
              </a:spcBef>
              <a:spcAft>
                <a:spcPts val="2835"/>
              </a:spcAft>
              <a:defRPr sz="1500" b="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42FF65A-0F03-9BF7-AD74-5DD4605A25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40000" y="468000"/>
            <a:ext cx="2169807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11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03D21-E776-6E77-F103-77DB1FD68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60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3389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023BC3D-E917-E194-078D-A19A26CD353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27130" y="0"/>
            <a:ext cx="5964871" cy="6858000"/>
          </a:xfrm>
          <a:custGeom>
            <a:avLst/>
            <a:gdLst>
              <a:gd name="connsiteX0" fmla="*/ 0 w 5964871"/>
              <a:gd name="connsiteY0" fmla="*/ 0 h 6858000"/>
              <a:gd name="connsiteX1" fmla="*/ 5964871 w 5964871"/>
              <a:gd name="connsiteY1" fmla="*/ 0 h 6858000"/>
              <a:gd name="connsiteX2" fmla="*/ 5964871 w 5964871"/>
              <a:gd name="connsiteY2" fmla="*/ 6858000 h 6858000"/>
              <a:gd name="connsiteX3" fmla="*/ 1730116 w 5964871"/>
              <a:gd name="connsiteY3" fmla="*/ 6858000 h 6858000"/>
              <a:gd name="connsiteX4" fmla="*/ 1732633 w 5964871"/>
              <a:gd name="connsiteY4" fmla="*/ 6706709 h 6858000"/>
              <a:gd name="connsiteX5" fmla="*/ 1390927 w 5964871"/>
              <a:gd name="connsiteY5" fmla="*/ 3466002 h 6858000"/>
              <a:gd name="connsiteX6" fmla="*/ 2627 w 5964871"/>
              <a:gd name="connsiteY6" fmla="*/ 47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64871" h="6858000">
                <a:moveTo>
                  <a:pt x="0" y="0"/>
                </a:moveTo>
                <a:lnTo>
                  <a:pt x="5964871" y="0"/>
                </a:lnTo>
                <a:lnTo>
                  <a:pt x="5964871" y="6858000"/>
                </a:lnTo>
                <a:lnTo>
                  <a:pt x="1730116" y="6858000"/>
                </a:lnTo>
                <a:lnTo>
                  <a:pt x="1732633" y="6706709"/>
                </a:lnTo>
                <a:cubicBezTo>
                  <a:pt x="1737091" y="5733615"/>
                  <a:pt x="1666493" y="4614231"/>
                  <a:pt x="1390927" y="3466002"/>
                </a:cubicBezTo>
                <a:cubicBezTo>
                  <a:pt x="1069435" y="2126382"/>
                  <a:pt x="517187" y="948452"/>
                  <a:pt x="2627" y="4711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3F2AF8-7A47-AD7C-E395-D6299B2C4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1944000"/>
            <a:ext cx="5421600" cy="162000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EF42DB-DC5E-BDA8-4439-0D28FE6315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750" y="3789606"/>
            <a:ext cx="5421850" cy="10800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34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70189-B4F1-9519-7F15-73B284A4FC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9750" y="5220000"/>
            <a:ext cx="2743200" cy="365125"/>
          </a:xfrm>
        </p:spPr>
        <p:txBody>
          <a:bodyPr lIns="0" tIns="0" rIns="0" bIns="0" anchor="t" anchorCtr="0"/>
          <a:lstStyle>
            <a:lvl1pPr>
              <a:defRPr sz="2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1F320846-5969-4CBF-ACE6-14C5E9B07FE6}" type="datetimeFigureOut">
              <a:rPr lang="en-GB" smtClean="0"/>
              <a:pPr/>
              <a:t>04/03/2024</a:t>
            </a:fld>
            <a:endParaRPr lang="en-GB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D655B4C-3D82-E0A8-AE5A-985B6960685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540000" y="468000"/>
            <a:ext cx="2169806" cy="2772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09242D59-5BD5-0B72-7D9D-816D3F4DC7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540000" y="468000"/>
            <a:ext cx="2169806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15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F803CF8-6DEC-3F38-1E23-B6030E86F7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0810" y="1911499"/>
            <a:ext cx="3672000" cy="492610"/>
          </a:xfrm>
        </p:spPr>
        <p:txBody>
          <a:bodyPr anchor="b" anchorCtr="0"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575FEA-EF6C-28AD-BB9C-578190978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6AE92126-64BC-24DE-EC11-D94A8CE63F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738" y="1711326"/>
            <a:ext cx="539262" cy="62156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5100" b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349BCA8D-4AA5-2903-E974-D2041A328E0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70810" y="2884514"/>
            <a:ext cx="3672000" cy="492610"/>
          </a:xfrm>
        </p:spPr>
        <p:txBody>
          <a:bodyPr anchor="b" anchorCtr="0"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3910E9B7-D1D4-E59C-2EBD-9E327D1E6F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738" y="2684341"/>
            <a:ext cx="539262" cy="62156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5100" b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608EB52F-2896-A270-88F6-0E7EBDE28F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70810" y="3869253"/>
            <a:ext cx="3672000" cy="492610"/>
          </a:xfrm>
        </p:spPr>
        <p:txBody>
          <a:bodyPr anchor="b" anchorCtr="0"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47B3CD23-E34C-2C9A-A51C-41BF087FD3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738" y="3669080"/>
            <a:ext cx="539262" cy="62156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5100" b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F968155B-5EA6-8E49-9284-830E818CB7D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70810" y="4842268"/>
            <a:ext cx="3672000" cy="492610"/>
          </a:xfrm>
        </p:spPr>
        <p:txBody>
          <a:bodyPr anchor="b" anchorCtr="0"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2603CC46-CD79-1A91-BF7F-CB513C366E4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0738" y="4642095"/>
            <a:ext cx="539262" cy="62156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5100" b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A8C442C8-3269-0506-E94C-8A64F9D4B22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02991" y="1911499"/>
            <a:ext cx="3672000" cy="492610"/>
          </a:xfrm>
        </p:spPr>
        <p:txBody>
          <a:bodyPr anchor="b" anchorCtr="0"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AD50958E-02E6-A495-A6B0-6C7812B4A4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72000" y="1711326"/>
            <a:ext cx="539262" cy="62156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5100" b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A82202DE-A301-D2F6-3435-17025931FCB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02991" y="2884514"/>
            <a:ext cx="3672000" cy="492610"/>
          </a:xfrm>
        </p:spPr>
        <p:txBody>
          <a:bodyPr anchor="b" anchorCtr="0"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6140F8D5-477C-6B25-60D5-EFFBEBA0B80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72000" y="2684341"/>
            <a:ext cx="539262" cy="62156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5100" b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AEEBBA9D-5DF0-C4DE-DA0C-D94DB968098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02991" y="3869253"/>
            <a:ext cx="3672000" cy="492610"/>
          </a:xfrm>
        </p:spPr>
        <p:txBody>
          <a:bodyPr anchor="b" anchorCtr="0"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DB7F90E3-F280-1CDA-A902-25A755B1588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72000" y="3669080"/>
            <a:ext cx="539262" cy="62156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5100" b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0FEF5F7C-B41B-B0AE-6F50-3C7DA6FBEC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02991" y="4842268"/>
            <a:ext cx="3672000" cy="492610"/>
          </a:xfrm>
        </p:spPr>
        <p:txBody>
          <a:bodyPr anchor="b" anchorCtr="0"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313923B0-9EB4-1CD6-4D97-CD6FAC8345A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72000" y="4642095"/>
            <a:ext cx="539262" cy="62156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5100" b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51962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75FEA-EF6C-28AD-BB9C-578190978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4ED18-547B-B18B-68FE-7EC3FB2E5B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863725"/>
            <a:ext cx="7405200" cy="4149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548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5CD90-7A9F-576E-AB5E-FFBC03064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124" y="517524"/>
            <a:ext cx="5302800" cy="10650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A1213-B62B-CA65-AAA6-955723A16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49" y="1872000"/>
            <a:ext cx="4608000" cy="414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4463E5F-9CBA-9811-AA2C-07F4347654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13213" r="25303" b="13616"/>
          <a:stretch/>
        </p:blipFill>
        <p:spPr>
          <a:xfrm>
            <a:off x="5774400" y="0"/>
            <a:ext cx="6417600" cy="6858000"/>
          </a:xfrm>
          <a:prstGeom prst="rect">
            <a:avLst/>
          </a:prstGeom>
        </p:spPr>
      </p:pic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A4189B63-EC55-C290-3394-C48621B2EDA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096000" y="1875692"/>
            <a:ext cx="5556250" cy="38988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06369D0-D2AD-B6E6-F3B1-E9DBF475B6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13213" r="25303" b="13616"/>
          <a:stretch/>
        </p:blipFill>
        <p:spPr>
          <a:xfrm>
            <a:off x="5774400" y="0"/>
            <a:ext cx="6417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410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FD91081-66D9-20CD-CFA3-5F9C6952C7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23886" y="0"/>
            <a:ext cx="5668115" cy="6858000"/>
          </a:xfrm>
          <a:custGeom>
            <a:avLst/>
            <a:gdLst>
              <a:gd name="connsiteX0" fmla="*/ 0 w 5668115"/>
              <a:gd name="connsiteY0" fmla="*/ 0 h 6858000"/>
              <a:gd name="connsiteX1" fmla="*/ 5668115 w 5668115"/>
              <a:gd name="connsiteY1" fmla="*/ 0 h 6858000"/>
              <a:gd name="connsiteX2" fmla="*/ 5668115 w 5668115"/>
              <a:gd name="connsiteY2" fmla="*/ 6858000 h 6858000"/>
              <a:gd name="connsiteX3" fmla="*/ 49704 w 5668115"/>
              <a:gd name="connsiteY3" fmla="*/ 6858000 h 6858000"/>
              <a:gd name="connsiteX4" fmla="*/ 79254 w 5668115"/>
              <a:gd name="connsiteY4" fmla="*/ 6743352 h 6858000"/>
              <a:gd name="connsiteX5" fmla="*/ 501663 w 5668115"/>
              <a:gd name="connsiteY5" fmla="*/ 3525422 h 6858000"/>
              <a:gd name="connsiteX6" fmla="*/ 79254 w 5668115"/>
              <a:gd name="connsiteY6" fmla="*/ 30749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68115" h="6858000">
                <a:moveTo>
                  <a:pt x="0" y="0"/>
                </a:moveTo>
                <a:lnTo>
                  <a:pt x="5668115" y="0"/>
                </a:lnTo>
                <a:lnTo>
                  <a:pt x="5668115" y="6858000"/>
                </a:lnTo>
                <a:lnTo>
                  <a:pt x="49704" y="6858000"/>
                </a:lnTo>
                <a:lnTo>
                  <a:pt x="79254" y="6743352"/>
                </a:lnTo>
                <a:cubicBezTo>
                  <a:pt x="309810" y="5802002"/>
                  <a:pt x="501663" y="4701522"/>
                  <a:pt x="501663" y="3525422"/>
                </a:cubicBezTo>
                <a:cubicBezTo>
                  <a:pt x="501663" y="2349331"/>
                  <a:pt x="309810" y="1248840"/>
                  <a:pt x="79254" y="30749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65CD90-7A9F-576E-AB5E-FFBC03064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124" y="517524"/>
            <a:ext cx="5302800" cy="10650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A1213-B62B-CA65-AAA6-955723A16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49" y="1872000"/>
            <a:ext cx="4608000" cy="414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481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DF223-3CD4-B40C-F771-95A05D694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494000"/>
            <a:ext cx="5540400" cy="1310400"/>
          </a:xfrm>
        </p:spPr>
        <p:txBody>
          <a:bodyPr anchor="t" anchorCtr="0"/>
          <a:lstStyle>
            <a:lvl1pPr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CFC3F6-B269-C573-D9CD-5D1D865000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3430800"/>
            <a:ext cx="5117850" cy="1918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3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6248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99EF23F-F78E-B85E-C8A6-4612E8B21D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13206" r="31635" b="13658"/>
          <a:stretch/>
        </p:blipFill>
        <p:spPr>
          <a:xfrm>
            <a:off x="6314400" y="0"/>
            <a:ext cx="58776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65CD90-7A9F-576E-AB5E-FFBC03064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124" y="517524"/>
            <a:ext cx="5302800" cy="1065091"/>
          </a:xfrm>
        </p:spPr>
        <p:txBody>
          <a:bodyPr/>
          <a:lstStyle>
            <a:lvl1pPr>
              <a:defRPr>
                <a:solidFill>
                  <a:srgbClr val="C8467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A1213-B62B-CA65-AAA6-955723A16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49" y="1872000"/>
            <a:ext cx="4608000" cy="414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BEAEC6-437D-233E-C915-C52F0FBAE0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24399" y="3124800"/>
            <a:ext cx="4526263" cy="2888650"/>
          </a:xfrm>
        </p:spPr>
        <p:txBody>
          <a:bodyPr/>
          <a:lstStyle>
            <a:lvl1pPr>
              <a:defRPr sz="2900" b="0">
                <a:solidFill>
                  <a:schemeClr val="bg1"/>
                </a:solidFill>
              </a:defRPr>
            </a:lvl1pPr>
            <a:lvl2pPr>
              <a:defRPr sz="2900">
                <a:solidFill>
                  <a:schemeClr val="bg1"/>
                </a:solidFill>
              </a:defRPr>
            </a:lvl2pPr>
            <a:lvl3pPr>
              <a:defRPr sz="2900">
                <a:solidFill>
                  <a:schemeClr val="bg1"/>
                </a:solidFill>
              </a:defRPr>
            </a:lvl3pPr>
            <a:lvl4pPr>
              <a:defRPr sz="2900">
                <a:solidFill>
                  <a:schemeClr val="bg1"/>
                </a:solidFill>
              </a:defRPr>
            </a:lvl4pPr>
            <a:lvl5pPr>
              <a:defRPr sz="2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C2534FF-1AC2-F751-ED93-D5AA843A13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t="13206" r="31635" b="13658"/>
          <a:stretch/>
        </p:blipFill>
        <p:spPr>
          <a:xfrm>
            <a:off x="6314400" y="0"/>
            <a:ext cx="5877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303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 + large chart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45179F-EE03-814B-3EA9-219AEEBA6D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4512" y="1863725"/>
            <a:ext cx="9159557" cy="685800"/>
          </a:xfrm>
        </p:spPr>
        <p:txBody>
          <a:bodyPr/>
          <a:lstStyle>
            <a:lvl1pPr>
              <a:defRPr sz="15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575FEA-EF6C-28AD-BB9C-578190978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4E07B9B-964A-742E-DB3E-7F40972E2B3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44513" y="2663824"/>
            <a:ext cx="11106150" cy="334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chart or image</a:t>
            </a:r>
          </a:p>
        </p:txBody>
      </p:sp>
    </p:spTree>
    <p:extLst>
      <p:ext uri="{BB962C8B-B14F-4D97-AF65-F5344CB8AC3E}">
        <p14:creationId xmlns:p14="http://schemas.microsoft.com/office/powerpoint/2010/main" val="583086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53E2B0-0515-2BC6-DBF1-9464EF16D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124" y="517524"/>
            <a:ext cx="7405200" cy="106509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F075B4-AAF2-F186-2EFC-C4D32935B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749" y="1872000"/>
            <a:ext cx="7405200" cy="41414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B5AC06-2AC8-B87A-ABB3-C108274330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9750" y="71652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20846-5969-4CBF-ACE6-14C5E9B07FE6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B4C3A-5014-F44D-B439-F95BE669A0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40150" y="716524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66078-6145-F35F-6C24-7927DC3176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12150" y="71652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DBADE-7DC1-44D1-B350-70A8CFC1AF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047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134"/>
        </a:spcBef>
        <a:spcAft>
          <a:spcPts val="1134"/>
        </a:spcAft>
        <a:buFont typeface="Arial" panose="020B0604020202020204" pitchFamily="34" charset="0"/>
        <a:buNone/>
        <a:defRPr sz="17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134"/>
        </a:spcAft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2304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1134"/>
        </a:spcAft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460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134"/>
        </a:spcAft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691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134"/>
        </a:spcAft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2" userDrawn="1">
          <p15:clr>
            <a:srgbClr val="F26B43"/>
          </p15:clr>
        </p15:guide>
        <p15:guide id="13" pos="7680" userDrawn="1">
          <p15:clr>
            <a:srgbClr val="F26B43"/>
          </p15:clr>
        </p15:guide>
        <p15:guide id="14" pos="340" userDrawn="1">
          <p15:clr>
            <a:srgbClr val="F26B43"/>
          </p15:clr>
        </p15:guide>
        <p15:guide id="15" pos="7339" userDrawn="1">
          <p15:clr>
            <a:srgbClr val="F26B43"/>
          </p15:clr>
        </p15:guide>
        <p15:guide id="16" orient="horz" userDrawn="1">
          <p15:clr>
            <a:srgbClr val="F26B43"/>
          </p15:clr>
        </p15:guide>
        <p15:guide id="17" orient="horz" pos="4320" userDrawn="1">
          <p15:clr>
            <a:srgbClr val="F26B43"/>
          </p15:clr>
        </p15:guide>
        <p15:guide id="18" orient="horz" pos="408" userDrawn="1">
          <p15:clr>
            <a:srgbClr val="F26B43"/>
          </p15:clr>
        </p15:guide>
        <p15:guide id="19" orient="horz" pos="3979" userDrawn="1">
          <p15:clr>
            <a:srgbClr val="F26B43"/>
          </p15:clr>
        </p15:guide>
        <p15:guide id="20" orient="horz" pos="997" userDrawn="1">
          <p15:clr>
            <a:srgbClr val="F26B43"/>
          </p15:clr>
        </p15:guide>
        <p15:guide id="21" orient="horz" pos="1174" userDrawn="1">
          <p15:clr>
            <a:srgbClr val="F26B43"/>
          </p15:clr>
        </p15:guide>
        <p15:guide id="22" orient="horz" pos="37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hyperlink" Target="https://www.autismcentral.org.uk/" TargetMode="Externa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1.jpe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emf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4.svg"/><Relationship Id="rId2" Type="http://schemas.openxmlformats.org/officeDocument/2006/relationships/hyperlink" Target="https://twitter.com/Essex_CC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hyperlink" Target="https://www.facebook.com/essexcountycouncil" TargetMode="External"/><Relationship Id="rId4" Type="http://schemas.openxmlformats.org/officeDocument/2006/relationships/image" Target="../media/image3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46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A36CE-A7CC-C309-0505-8AA4BBC464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998" y="1943999"/>
            <a:ext cx="11112252" cy="2023089"/>
          </a:xfrm>
        </p:spPr>
        <p:txBody>
          <a:bodyPr/>
          <a:lstStyle/>
          <a:p>
            <a:r>
              <a:rPr lang="en-GB" sz="5400" dirty="0"/>
              <a:t>Autism Central</a:t>
            </a:r>
            <a:br>
              <a:rPr lang="en-GB" sz="5400" dirty="0"/>
            </a:br>
            <a:r>
              <a:rPr lang="en-GB" sz="5400" dirty="0"/>
              <a:t>Peer Education Programme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701EAF-FF00-4D7C-24FF-841947A70F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749" y="3789606"/>
            <a:ext cx="10975975" cy="1080000"/>
          </a:xfrm>
        </p:spPr>
        <p:txBody>
          <a:bodyPr/>
          <a:lstStyle/>
          <a:p>
            <a:r>
              <a:rPr lang="en-GB" dirty="0"/>
              <a:t>Support and Information for Parents, Carers and Personal Assistants of Autistic Children and Young People</a:t>
            </a:r>
          </a:p>
        </p:txBody>
      </p:sp>
    </p:spTree>
    <p:extLst>
      <p:ext uri="{BB962C8B-B14F-4D97-AF65-F5344CB8AC3E}">
        <p14:creationId xmlns:p14="http://schemas.microsoft.com/office/powerpoint/2010/main" val="238884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logo with text on it&#10;&#10;Description automatically generated">
            <a:extLst>
              <a:ext uri="{FF2B5EF4-FFF2-40B4-BE49-F238E27FC236}">
                <a16:creationId xmlns:a16="http://schemas.microsoft.com/office/drawing/2014/main" id="{00B5D32A-41F1-CC0E-0691-42D067C094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86" y="246354"/>
            <a:ext cx="5746887" cy="2787239"/>
          </a:xfrm>
          <a:noFill/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4AC8350C-EC6E-CE82-26A1-B2F2809AFF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71544" y="488594"/>
            <a:ext cx="4526263" cy="6223049"/>
          </a:xfrm>
        </p:spPr>
        <p:txBody>
          <a:bodyPr vert="horz" lIns="0" tIns="0" rIns="0" bIns="0" rtlCol="0" anchor="t">
            <a:normAutofit lnSpcReduction="10000"/>
          </a:bodyPr>
          <a:lstStyle/>
          <a:p>
            <a:pPr algn="ctr"/>
            <a:r>
              <a:rPr lang="en-GB" sz="6000"/>
              <a:t>A Three Part Offer</a:t>
            </a:r>
          </a:p>
          <a:p>
            <a:pPr algn="ctr"/>
            <a:r>
              <a:rPr lang="en-GB" sz="2800"/>
              <a:t>A free service for parents/carers of autistic people, with or without a diagnosis.  </a:t>
            </a:r>
          </a:p>
          <a:p>
            <a:pPr algn="ctr"/>
            <a:r>
              <a:rPr lang="en-GB" sz="2800"/>
              <a:t>Peer Educators are all parents/carers with lived experience of autism.  They are trained in sharing their knowledge and experience and offering support.  </a:t>
            </a:r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482EDEC0-71BF-DF40-C7F0-2DC769C6CC24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539750" y="522000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/>
              <a:t>Date</a:t>
            </a:r>
          </a:p>
        </p:txBody>
      </p:sp>
      <p:pic>
        <p:nvPicPr>
          <p:cNvPr id="13" name="Picture 12" descr="ECC red logo">
            <a:extLst>
              <a:ext uri="{FF2B5EF4-FFF2-40B4-BE49-F238E27FC236}">
                <a16:creationId xmlns:a16="http://schemas.microsoft.com/office/drawing/2014/main" id="{6F68AF63-D56A-5BF9-E5B4-F7B5DD8A787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" y="5842963"/>
            <a:ext cx="1752600" cy="8686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FA0322-120A-87F9-AA0C-D91921BE288B}"/>
              </a:ext>
            </a:extLst>
          </p:cNvPr>
          <p:cNvSpPr txBox="1"/>
          <p:nvPr/>
        </p:nvSpPr>
        <p:spPr>
          <a:xfrm>
            <a:off x="617499" y="3692328"/>
            <a:ext cx="4855659" cy="174150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134"/>
              </a:spcAft>
            </a:pPr>
            <a:r>
              <a:rPr lang="en-GB" sz="2400" dirty="0">
                <a:ea typeface="Calibri"/>
                <a:cs typeface="Calibri"/>
              </a:rPr>
              <a:t>East of England Hub</a:t>
            </a:r>
          </a:p>
          <a:p>
            <a:pPr>
              <a:spcAft>
                <a:spcPts val="1134"/>
              </a:spcAft>
            </a:pPr>
            <a:r>
              <a:rPr lang="en-GB" sz="2000" dirty="0">
                <a:ea typeface="Calibri"/>
                <a:cs typeface="Calibri"/>
              </a:rPr>
              <a:t>Essex, Southend and Thurrock, Suffolk and Waveney, Norfolk, Cambridgeshire, Peterborough, Hertfordshire, Bedfordshire, Milton Keynes and Luton</a:t>
            </a:r>
          </a:p>
        </p:txBody>
      </p:sp>
    </p:spTree>
    <p:extLst>
      <p:ext uri="{BB962C8B-B14F-4D97-AF65-F5344CB8AC3E}">
        <p14:creationId xmlns:p14="http://schemas.microsoft.com/office/powerpoint/2010/main" val="460801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E9521-384A-480B-A08C-C0B65F6AB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C84674"/>
                </a:solidFill>
              </a:rPr>
              <a:t>Who is involved in Autism Central?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5A3767-5B3D-AF48-0A0D-23F5FDCDC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7676" y="0"/>
            <a:ext cx="4448175" cy="2181225"/>
          </a:xfrm>
          <a:prstGeom prst="rect">
            <a:avLst/>
          </a:prstGeom>
        </p:spPr>
      </p:pic>
      <p:pic>
        <p:nvPicPr>
          <p:cNvPr id="11" name="Picture 10" descr="ECC red logo">
            <a:extLst>
              <a:ext uri="{FF2B5EF4-FFF2-40B4-BE49-F238E27FC236}">
                <a16:creationId xmlns:a16="http://schemas.microsoft.com/office/drawing/2014/main" id="{245A454B-4760-656B-B978-08B8679E3E4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3251" y="5787291"/>
            <a:ext cx="1752600" cy="86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5C4881-1718-DFEB-E327-61701EA87A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492" y="1483996"/>
            <a:ext cx="3534232" cy="48564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9CA711-7FE0-F506-1B3C-44885EA41A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4080" y="2795441"/>
            <a:ext cx="6925702" cy="233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332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E9521-384A-480B-A08C-C0B65F6AB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C84674"/>
                </a:solidFill>
              </a:rPr>
              <a:t>Part One - The website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B14C07-4ECB-BBD5-C72B-732AF05D4488}"/>
              </a:ext>
            </a:extLst>
          </p:cNvPr>
          <p:cNvSpPr txBox="1"/>
          <p:nvPr/>
        </p:nvSpPr>
        <p:spPr>
          <a:xfrm>
            <a:off x="545124" y="1737187"/>
            <a:ext cx="2962800" cy="1202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1134"/>
              </a:spcAft>
            </a:pPr>
            <a:r>
              <a:rPr lang="en-GB" sz="1600" b="1" dirty="0">
                <a:hlinkClick r:id="rId2"/>
              </a:rPr>
              <a:t>Autism Central for Parents and Carers | Autism Central</a:t>
            </a:r>
            <a:endParaRPr lang="en-GB" sz="1600" b="1" dirty="0"/>
          </a:p>
          <a:p>
            <a:pPr>
              <a:spcAft>
                <a:spcPts val="1134"/>
              </a:spcAft>
            </a:pPr>
            <a:r>
              <a:rPr lang="en-GB" sz="1600" dirty="0"/>
              <a:t>A growing source of information and guidance for parents and carers</a:t>
            </a:r>
            <a:endParaRPr lang="en-GB" sz="15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5A3767-5B3D-AF48-0A0D-23F5FDCDC1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7676" y="0"/>
            <a:ext cx="4448175" cy="2181225"/>
          </a:xfrm>
          <a:prstGeom prst="rect">
            <a:avLst/>
          </a:prstGeom>
        </p:spPr>
      </p:pic>
      <p:pic>
        <p:nvPicPr>
          <p:cNvPr id="11" name="Picture 10" descr="ECC red logo">
            <a:extLst>
              <a:ext uri="{FF2B5EF4-FFF2-40B4-BE49-F238E27FC236}">
                <a16:creationId xmlns:a16="http://schemas.microsoft.com/office/drawing/2014/main" id="{245A454B-4760-656B-B978-08B8679E3E4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3251" y="5787291"/>
            <a:ext cx="1752600" cy="86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2C1E378-C4A3-A768-F10D-DD0D17943B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9864" y="3305833"/>
            <a:ext cx="1905522" cy="291579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FAB80FE-4C1A-19F6-8D6F-CC2ACBEB29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1096" y="3305833"/>
            <a:ext cx="1668680" cy="291579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895AE69-A3AA-5394-B75E-FE171C5442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095" y="3305832"/>
            <a:ext cx="1842298" cy="29158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E1C641D-8D04-9058-7851-B86D6B1D8E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5474" y="3305832"/>
            <a:ext cx="1842298" cy="295635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B3A9F0-3695-6783-7618-6FD32C5171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87860" y="3305832"/>
            <a:ext cx="1717835" cy="291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105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20543-2668-2B31-31A2-DFDD593CB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124" y="517524"/>
            <a:ext cx="11152890" cy="1065091"/>
          </a:xfrm>
        </p:spPr>
        <p:txBody>
          <a:bodyPr/>
          <a:lstStyle/>
          <a:p>
            <a:r>
              <a:rPr lang="en-GB" dirty="0">
                <a:solidFill>
                  <a:srgbClr val="C84674"/>
                </a:solidFill>
              </a:rPr>
              <a:t>Part 2: Personal support via group online sessions &amp; 1:1 calls</a:t>
            </a:r>
          </a:p>
        </p:txBody>
      </p:sp>
      <p:pic>
        <p:nvPicPr>
          <p:cNvPr id="1026" name="Picture 2" descr="Home">
            <a:extLst>
              <a:ext uri="{FF2B5EF4-FFF2-40B4-BE49-F238E27FC236}">
                <a16:creationId xmlns:a16="http://schemas.microsoft.com/office/drawing/2014/main" id="{97422FF0-A8A1-394F-ABD4-810407A0E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26" y="5624251"/>
            <a:ext cx="2196474" cy="106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ECC red logo">
            <a:extLst>
              <a:ext uri="{FF2B5EF4-FFF2-40B4-BE49-F238E27FC236}">
                <a16:creationId xmlns:a16="http://schemas.microsoft.com/office/drawing/2014/main" id="{3BEAD694-3CE3-0415-5CCF-D3094DEF9F6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9169" y="5820662"/>
            <a:ext cx="1752600" cy="8686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3643E0A-87A7-5F1E-9DB1-729AE2B8F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7635" y="5105537"/>
            <a:ext cx="3151966" cy="1430249"/>
          </a:xfrm>
        </p:spPr>
        <p:txBody>
          <a:bodyPr/>
          <a:lstStyle/>
          <a:p>
            <a:pPr lvl="1" algn="ctr"/>
            <a:r>
              <a:rPr lang="en-GB" sz="2000" dirty="0"/>
              <a:t>Parents/carers can scan the QR code to register for a 1:1 telephone call.  The average wait time is less than one week.</a:t>
            </a:r>
          </a:p>
        </p:txBody>
      </p:sp>
      <p:pic>
        <p:nvPicPr>
          <p:cNvPr id="11" name="Picture Placeholder 9" descr="A couple of cartoon characters holding telephones&#10;&#10;Description automatically generated">
            <a:extLst>
              <a:ext uri="{FF2B5EF4-FFF2-40B4-BE49-F238E27FC236}">
                <a16:creationId xmlns:a16="http://schemas.microsoft.com/office/drawing/2014/main" id="{15724835-A217-F54C-F0A0-6B7CC18B2F2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1" r="8681"/>
          <a:stretch>
            <a:fillRect/>
          </a:stretch>
        </p:blipFill>
        <p:spPr>
          <a:xfrm>
            <a:off x="3134000" y="4874519"/>
            <a:ext cx="1529439" cy="1850508"/>
          </a:xfrm>
          <a:custGeom>
            <a:avLst/>
            <a:gdLst>
              <a:gd name="connsiteX0" fmla="*/ 0 w 5668115"/>
              <a:gd name="connsiteY0" fmla="*/ 0 h 6858000"/>
              <a:gd name="connsiteX1" fmla="*/ 5668115 w 5668115"/>
              <a:gd name="connsiteY1" fmla="*/ 0 h 6858000"/>
              <a:gd name="connsiteX2" fmla="*/ 5668115 w 5668115"/>
              <a:gd name="connsiteY2" fmla="*/ 6858000 h 6858000"/>
              <a:gd name="connsiteX3" fmla="*/ 49704 w 5668115"/>
              <a:gd name="connsiteY3" fmla="*/ 6858000 h 6858000"/>
              <a:gd name="connsiteX4" fmla="*/ 79254 w 5668115"/>
              <a:gd name="connsiteY4" fmla="*/ 6743352 h 6858000"/>
              <a:gd name="connsiteX5" fmla="*/ 501663 w 5668115"/>
              <a:gd name="connsiteY5" fmla="*/ 3525422 h 6858000"/>
              <a:gd name="connsiteX6" fmla="*/ 79254 w 5668115"/>
              <a:gd name="connsiteY6" fmla="*/ 30749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68115" h="6858000">
                <a:moveTo>
                  <a:pt x="0" y="0"/>
                </a:moveTo>
                <a:lnTo>
                  <a:pt x="5668115" y="0"/>
                </a:lnTo>
                <a:lnTo>
                  <a:pt x="5668115" y="6858000"/>
                </a:lnTo>
                <a:lnTo>
                  <a:pt x="49704" y="6858000"/>
                </a:lnTo>
                <a:lnTo>
                  <a:pt x="79254" y="6743352"/>
                </a:lnTo>
                <a:cubicBezTo>
                  <a:pt x="309810" y="5802002"/>
                  <a:pt x="501663" y="4701522"/>
                  <a:pt x="501663" y="3525422"/>
                </a:cubicBezTo>
                <a:cubicBezTo>
                  <a:pt x="501663" y="2349331"/>
                  <a:pt x="309810" y="1248840"/>
                  <a:pt x="79254" y="307493"/>
                </a:cubicBezTo>
                <a:close/>
              </a:path>
            </a:pathLst>
          </a:cu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A44218D-9631-59C7-27BE-A605475426DB}"/>
              </a:ext>
            </a:extLst>
          </p:cNvPr>
          <p:cNvGrpSpPr/>
          <p:nvPr/>
        </p:nvGrpSpPr>
        <p:grpSpPr>
          <a:xfrm>
            <a:off x="2109114" y="1815837"/>
            <a:ext cx="8485011" cy="3069819"/>
            <a:chOff x="2545994" y="1815837"/>
            <a:chExt cx="8485011" cy="306981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77280C2-5FF0-1418-C007-32131EF1A4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3978" b="47089"/>
            <a:stretch/>
          </p:blipFill>
          <p:spPr>
            <a:xfrm>
              <a:off x="2545994" y="1815837"/>
              <a:ext cx="3219888" cy="306981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682687B-128B-F61E-D9D4-77FF7E182B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53693"/>
            <a:stretch/>
          </p:blipFill>
          <p:spPr>
            <a:xfrm>
              <a:off x="5765882" y="1978738"/>
              <a:ext cx="5265123" cy="2900524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58DBD01-3912-59E3-0EF6-1DB1100169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8444" y="5042163"/>
            <a:ext cx="1621305" cy="161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869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7B25DC-2E2B-59BA-02A2-FA724403C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851" y="1240191"/>
            <a:ext cx="5302800" cy="4380373"/>
          </a:xfrm>
        </p:spPr>
        <p:txBody>
          <a:bodyPr/>
          <a:lstStyle/>
          <a:p>
            <a:pPr marL="285750" lvl="1" indent="-285750">
              <a:buFont typeface="Wingdings" panose="05000000000000000000" pitchFamily="2" charset="2"/>
              <a:buChar char="ü"/>
            </a:pPr>
            <a:r>
              <a:rPr lang="en-GB" sz="2400" dirty="0"/>
              <a:t>Nurseries, Schools and other groups can request Peer Educators to attend family/carer events.</a:t>
            </a:r>
          </a:p>
          <a:p>
            <a:pPr lvl="1"/>
            <a:endParaRPr lang="en-GB" sz="2400" dirty="0"/>
          </a:p>
          <a:p>
            <a:pPr lvl="1"/>
            <a:r>
              <a:rPr lang="en-GB" sz="2400" dirty="0"/>
              <a:t>If you would like a visit, please email:</a:t>
            </a:r>
          </a:p>
          <a:p>
            <a:pPr lvl="1"/>
            <a:endParaRPr lang="en-GB" sz="1050" dirty="0"/>
          </a:p>
          <a:p>
            <a:pPr lvl="1" algn="ctr"/>
            <a:r>
              <a:rPr lang="en-GB" sz="2800" dirty="0"/>
              <a:t>peersupporthub@essex.gov.uk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D1479A3-68A0-A53E-5EDC-1753917E7A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/>
        </p:nvSpPr>
        <p:spPr>
          <a:xfrm>
            <a:off x="5262121" y="-1298222"/>
            <a:ext cx="2257779" cy="1213555"/>
          </a:xfrm>
          <a:prstGeom prst="rect">
            <a:avLst/>
          </a:prstGeom>
          <a:solidFill>
            <a:srgbClr val="ECB720"/>
          </a:solidFill>
        </p:spPr>
        <p:txBody>
          <a:bodyPr wrap="square" lIns="36000" tIns="36000" rIns="36000" bIns="3600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GB" sz="1200" b="1" dirty="0"/>
              <a:t>To change image:</a:t>
            </a:r>
          </a:p>
          <a:p>
            <a:pPr marL="144000" indent="-1440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200" dirty="0"/>
              <a:t>Delete existing image and insert new by clicking on icon</a:t>
            </a:r>
          </a:p>
          <a:p>
            <a:pPr algn="l">
              <a:lnSpc>
                <a:spcPct val="90000"/>
              </a:lnSpc>
            </a:pPr>
            <a:r>
              <a:rPr lang="en-GB" sz="1200" dirty="0"/>
              <a:t>or</a:t>
            </a:r>
          </a:p>
          <a:p>
            <a:pPr marL="144000" indent="-1440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200" dirty="0"/>
              <a:t>Right-click, change picture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0DDFA8C-77DD-4BAF-0E72-22FDE5C0F6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7604794" y="-1298222"/>
            <a:ext cx="2257779" cy="1213555"/>
            <a:chOff x="8760176" y="-1298222"/>
            <a:chExt cx="2257779" cy="121355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473DADC-4E4B-6CC7-AC6F-042D93331EE9}"/>
                </a:ext>
              </a:extLst>
            </p:cNvPr>
            <p:cNvSpPr txBox="1"/>
            <p:nvPr/>
          </p:nvSpPr>
          <p:spPr>
            <a:xfrm>
              <a:off x="8760176" y="-1298222"/>
              <a:ext cx="2257779" cy="1213555"/>
            </a:xfrm>
            <a:prstGeom prst="rect">
              <a:avLst/>
            </a:prstGeom>
            <a:solidFill>
              <a:srgbClr val="ECB720"/>
            </a:solidFill>
          </p:spPr>
          <p:txBody>
            <a:bodyPr wrap="square" lIns="36000" tIns="36000" rIns="36000" bIns="36000" rtlCol="0"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GB" sz="1200" b="1" dirty="0"/>
                <a:t>If new picture causes placeholder to resize or rotate</a:t>
              </a:r>
            </a:p>
            <a:p>
              <a:pPr marL="144000" indent="-14400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GB" sz="1200" dirty="0"/>
                <a:t>Click on ‘Reset’ </a:t>
              </a:r>
              <a:br>
                <a:rPr lang="en-GB" sz="1200" dirty="0"/>
              </a:br>
              <a:r>
                <a:rPr lang="en-GB" sz="1200" dirty="0"/>
                <a:t>under ‘Slides’ tab </a:t>
              </a:r>
              <a:br>
                <a:rPr lang="en-GB" sz="1200" dirty="0"/>
              </a:br>
              <a:r>
                <a:rPr lang="en-GB" sz="1200" dirty="0"/>
                <a:t>on Ribbon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65E399A-5611-BB08-CA78-2E448D5F57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637" t="1975" r="85013" b="80247"/>
            <a:stretch/>
          </p:blipFill>
          <p:spPr>
            <a:xfrm>
              <a:off x="10200571" y="-1001890"/>
              <a:ext cx="734456" cy="843844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7DC9DAC9-119F-1BFE-3BEE-719AFEC5BF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/>
        </p:nvSpPr>
        <p:spPr>
          <a:xfrm>
            <a:off x="9934221" y="-1298222"/>
            <a:ext cx="2257779" cy="1213555"/>
          </a:xfrm>
          <a:prstGeom prst="rect">
            <a:avLst/>
          </a:prstGeom>
          <a:solidFill>
            <a:srgbClr val="ECB720"/>
          </a:solidFill>
        </p:spPr>
        <p:txBody>
          <a:bodyPr wrap="square" lIns="36000" tIns="36000" rIns="36000" bIns="3600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GB" sz="1200" b="1" dirty="0"/>
              <a:t>To resize or reposition image within placeholder:</a:t>
            </a:r>
          </a:p>
          <a:p>
            <a:pPr marL="144000" indent="-1440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200" dirty="0"/>
              <a:t>Picture Format&gt; Crop</a:t>
            </a:r>
          </a:p>
          <a:p>
            <a:pPr marL="144000" indent="-1440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200" dirty="0"/>
              <a:t>Resize using white circles at corners</a:t>
            </a:r>
          </a:p>
          <a:p>
            <a:pPr marL="144000" indent="-1440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200" dirty="0"/>
              <a:t>Move by </a:t>
            </a:r>
            <a:r>
              <a:rPr lang="en-GB" sz="1200" dirty="0" err="1"/>
              <a:t>click+hold</a:t>
            </a:r>
            <a:r>
              <a:rPr lang="en-GB" sz="1200" dirty="0"/>
              <a:t> on grey area of image then drag to position</a:t>
            </a:r>
          </a:p>
          <a:p>
            <a:pPr marL="230400" indent="-2304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1200" dirty="0"/>
          </a:p>
        </p:txBody>
      </p:sp>
      <p:pic>
        <p:nvPicPr>
          <p:cNvPr id="8" name="Picture Placeholder 7" descr="Calendar with different colored numbers&#10;&#10;Description automatically generated">
            <a:extLst>
              <a:ext uri="{FF2B5EF4-FFF2-40B4-BE49-F238E27FC236}">
                <a16:creationId xmlns:a16="http://schemas.microsoft.com/office/drawing/2014/main" id="{A0CA6E63-FD2B-D473-F8CD-9B3358AF903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7" b="1597"/>
          <a:stretch>
            <a:fillRect/>
          </a:stretch>
        </p:blipFill>
        <p:spPr/>
      </p:pic>
      <p:pic>
        <p:nvPicPr>
          <p:cNvPr id="9" name="Picture 8" descr="ECC red logo">
            <a:extLst>
              <a:ext uri="{FF2B5EF4-FFF2-40B4-BE49-F238E27FC236}">
                <a16:creationId xmlns:a16="http://schemas.microsoft.com/office/drawing/2014/main" id="{AF44E1AC-3CF0-6791-068C-B1EC3AEF1D8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6" y="5836710"/>
            <a:ext cx="1752600" cy="86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Home">
            <a:extLst>
              <a:ext uri="{FF2B5EF4-FFF2-40B4-BE49-F238E27FC236}">
                <a16:creationId xmlns:a16="http://schemas.microsoft.com/office/drawing/2014/main" id="{14D23267-516F-79EB-9E22-DE284A672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421" y="5901090"/>
            <a:ext cx="1658660" cy="80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50621582-0206-0EB8-A62B-E2ABEB1A9969}"/>
              </a:ext>
            </a:extLst>
          </p:cNvPr>
          <p:cNvSpPr txBox="1">
            <a:spLocks/>
          </p:cNvSpPr>
          <p:nvPr/>
        </p:nvSpPr>
        <p:spPr>
          <a:xfrm>
            <a:off x="602851" y="283844"/>
            <a:ext cx="6357199" cy="106509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C84674"/>
                </a:solidFill>
              </a:rPr>
              <a:t>Part 3 – Face-to-face events</a:t>
            </a:r>
          </a:p>
        </p:txBody>
      </p:sp>
    </p:spTree>
    <p:extLst>
      <p:ext uri="{BB962C8B-B14F-4D97-AF65-F5344CB8AC3E}">
        <p14:creationId xmlns:p14="http://schemas.microsoft.com/office/powerpoint/2010/main" val="1323829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ECC red logo">
            <a:extLst>
              <a:ext uri="{FF2B5EF4-FFF2-40B4-BE49-F238E27FC236}">
                <a16:creationId xmlns:a16="http://schemas.microsoft.com/office/drawing/2014/main" id="{E92246ED-6050-A0A6-B177-3E11D9AA845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35" y="5989320"/>
            <a:ext cx="1752600" cy="8686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B64558-16B7-9BE8-2E08-62F80A9B5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C84674"/>
                </a:solidFill>
              </a:rPr>
              <a:t>The story so far: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E190317-6D38-2AD3-62D7-2BF2D54545BB}"/>
              </a:ext>
            </a:extLst>
          </p:cNvPr>
          <p:cNvSpPr/>
          <p:nvPr/>
        </p:nvSpPr>
        <p:spPr>
          <a:xfrm>
            <a:off x="1368489" y="3698241"/>
            <a:ext cx="2423555" cy="2291080"/>
          </a:xfrm>
          <a:prstGeom prst="ellipse">
            <a:avLst/>
          </a:prstGeom>
          <a:solidFill>
            <a:srgbClr val="C846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GB" sz="2400" dirty="0"/>
              <a:t>Over 300 Parents/ Carers support in group sessions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4437A4B-416E-1AB4-91ED-EB0808BEA030}"/>
              </a:ext>
            </a:extLst>
          </p:cNvPr>
          <p:cNvSpPr/>
          <p:nvPr/>
        </p:nvSpPr>
        <p:spPr>
          <a:xfrm>
            <a:off x="5375511" y="690591"/>
            <a:ext cx="2217023" cy="2196000"/>
          </a:xfrm>
          <a:prstGeom prst="ellipse">
            <a:avLst/>
          </a:prstGeom>
          <a:solidFill>
            <a:srgbClr val="C846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GB" sz="2400" dirty="0"/>
              <a:t>Over 500 Parents/ Carers have received 1:1 Support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FD254AB-5432-C673-68DF-09457A14C0BF}"/>
              </a:ext>
            </a:extLst>
          </p:cNvPr>
          <p:cNvSpPr/>
          <p:nvPr/>
        </p:nvSpPr>
        <p:spPr>
          <a:xfrm>
            <a:off x="8606488" y="3694561"/>
            <a:ext cx="2345992" cy="2291080"/>
          </a:xfrm>
          <a:prstGeom prst="ellipse">
            <a:avLst/>
          </a:prstGeom>
          <a:solidFill>
            <a:srgbClr val="C846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GB" sz="2400" spc="-100" dirty="0"/>
              <a:t>Over 50 events supported in person by Peer Educators </a:t>
            </a:r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A8D1C812-64BF-632F-5491-628341EABFEB}"/>
              </a:ext>
            </a:extLst>
          </p:cNvPr>
          <p:cNvSpPr/>
          <p:nvPr/>
        </p:nvSpPr>
        <p:spPr>
          <a:xfrm>
            <a:off x="8249589" y="872359"/>
            <a:ext cx="3594837" cy="2475337"/>
          </a:xfrm>
          <a:prstGeom prst="wedgeEllipseCallout">
            <a:avLst>
              <a:gd name="adj1" fmla="val -57064"/>
              <a:gd name="adj2" fmla="val 53330"/>
            </a:avLst>
          </a:prstGeom>
          <a:noFill/>
          <a:ln w="28575">
            <a:solidFill>
              <a:srgbClr val="C846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You have given me so much hope, thank you!</a:t>
            </a:r>
            <a:endParaRPr lang="en-GB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A09CED6B-EABA-D7DB-F850-945606A4554D}"/>
              </a:ext>
            </a:extLst>
          </p:cNvPr>
          <p:cNvSpPr/>
          <p:nvPr/>
        </p:nvSpPr>
        <p:spPr>
          <a:xfrm>
            <a:off x="844389" y="1361898"/>
            <a:ext cx="3403335" cy="2146849"/>
          </a:xfrm>
          <a:prstGeom prst="wedgeEllipseCallout">
            <a:avLst>
              <a:gd name="adj1" fmla="val 74142"/>
              <a:gd name="adj2" fmla="val 42917"/>
            </a:avLst>
          </a:prstGeom>
          <a:noFill/>
          <a:ln w="28575">
            <a:solidFill>
              <a:srgbClr val="C846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>
                <a:solidFill>
                  <a:srgbClr val="44546A"/>
                </a:solidFill>
                <a:latin typeface="Verdana"/>
                <a:ea typeface="Verdana"/>
              </a:rPr>
              <a:t>The </a:t>
            </a:r>
            <a:r>
              <a:rPr lang="en-GB" b="0" i="0">
                <a:solidFill>
                  <a:srgbClr val="44546A"/>
                </a:solidFill>
                <a:effectLst/>
                <a:latin typeface="Verdana"/>
                <a:ea typeface="Verdana"/>
              </a:rPr>
              <a:t>relief</a:t>
            </a:r>
            <a:r>
              <a:rPr lang="en-GB">
                <a:solidFill>
                  <a:srgbClr val="44546A"/>
                </a:solidFill>
                <a:latin typeface="Verdana"/>
                <a:ea typeface="Verdana"/>
              </a:rPr>
              <a:t> I felt from talking to other parents who understand is overwhelming.</a:t>
            </a:r>
          </a:p>
        </p:txBody>
      </p:sp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88DEA54A-5778-D39D-9026-660F058BC2DF}"/>
              </a:ext>
            </a:extLst>
          </p:cNvPr>
          <p:cNvSpPr/>
          <p:nvPr/>
        </p:nvSpPr>
        <p:spPr>
          <a:xfrm>
            <a:off x="4247724" y="3886705"/>
            <a:ext cx="3903084" cy="2146849"/>
          </a:xfrm>
          <a:prstGeom prst="wedgeEllipseCallout">
            <a:avLst>
              <a:gd name="adj1" fmla="val -36990"/>
              <a:gd name="adj2" fmla="val 59073"/>
            </a:avLst>
          </a:prstGeom>
          <a:noFill/>
          <a:ln w="28575">
            <a:solidFill>
              <a:srgbClr val="C846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44546A"/>
                </a:solidFill>
                <a:latin typeface="Verdana" panose="020B0604030504040204" pitchFamily="34" charset="0"/>
              </a:rPr>
              <a:t>I</a:t>
            </a:r>
            <a:r>
              <a:rPr lang="en-GB" b="0" i="0" dirty="0">
                <a:solidFill>
                  <a:srgbClr val="44546A"/>
                </a:solidFill>
                <a:effectLst/>
                <a:latin typeface="Verdana" panose="020B0604030504040204" pitchFamily="34" charset="0"/>
              </a:rPr>
              <a:t>t was so helpful and just gives parents and professionals a place they can share and gain feedback.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6" name="Picture 2" descr="Home">
            <a:extLst>
              <a:ext uri="{FF2B5EF4-FFF2-40B4-BE49-F238E27FC236}">
                <a16:creationId xmlns:a16="http://schemas.microsoft.com/office/drawing/2014/main" id="{D4C9B9C8-F8BD-F88C-8C79-551E82E02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334" y="6220637"/>
            <a:ext cx="1314395" cy="63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072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39F10-7AEF-176A-4414-64C2538F4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information is issued by: Essex County Council </a:t>
            </a:r>
            <a:br>
              <a:rPr lang="en-US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CFC622-21CB-5914-8F0B-8118C5DC8A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Contact us:</a:t>
            </a:r>
          </a:p>
          <a:p>
            <a:r>
              <a:rPr lang="en-GB" sz="1600" dirty="0"/>
              <a:t>peersupporthub@essex.gov.uk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Essex County Council </a:t>
            </a:r>
            <a:br>
              <a:rPr lang="en-US" dirty="0"/>
            </a:br>
            <a:r>
              <a:rPr lang="en-US" dirty="0"/>
              <a:t>County Hall, Chelmsford </a:t>
            </a:r>
            <a:br>
              <a:rPr lang="en-US" dirty="0"/>
            </a:br>
            <a:r>
              <a:rPr lang="en-US" dirty="0"/>
              <a:t>Essex, CM1 1QH</a:t>
            </a: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4AC112-9BFD-936E-6B57-9DEE7415FD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facebook.com/</a:t>
            </a:r>
            <a:r>
              <a:rPr lang="en-GB" dirty="0" err="1"/>
              <a:t>essexcountycouncil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18CC2F-F138-3C92-A801-110BB34CD9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err="1"/>
              <a:t>Essex_CC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BD1A842-1709-997F-1715-E3E211B336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 information contained in this document can be translated, and/or made available in alternative formats, on request.</a:t>
            </a:r>
          </a:p>
          <a:p>
            <a:r>
              <a:rPr lang="en-US" dirty="0"/>
              <a:t>Published September 2023</a:t>
            </a:r>
            <a:endParaRPr lang="en-GB" dirty="0"/>
          </a:p>
        </p:txBody>
      </p:sp>
      <p:pic>
        <p:nvPicPr>
          <p:cNvPr id="10" name="Graphic 9" descr="Twitter logo with hyperlink to ECC">
            <a:hlinkClick r:id="rId2"/>
            <a:extLst>
              <a:ext uri="{FF2B5EF4-FFF2-40B4-BE49-F238E27FC236}">
                <a16:creationId xmlns:a16="http://schemas.microsoft.com/office/drawing/2014/main" id="{1F238D15-DC5A-0DCF-5600-7338EF1225B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40000" y="4085126"/>
            <a:ext cx="180975" cy="180975"/>
          </a:xfrm>
          <a:prstGeom prst="rect">
            <a:avLst/>
          </a:prstGeom>
        </p:spPr>
      </p:pic>
      <p:sp>
        <p:nvSpPr>
          <p:cNvPr id="7" name="Rectangle 6" descr="Hyperlink to ECC on Twitter">
            <a:hlinkClick r:id="rId2"/>
            <a:extLst>
              <a:ext uri="{FF2B5EF4-FFF2-40B4-BE49-F238E27FC236}">
                <a16:creationId xmlns:a16="http://schemas.microsoft.com/office/drawing/2014/main" id="{7D780071-514E-1185-D10D-DD3059070567}"/>
              </a:ext>
            </a:extLst>
          </p:cNvPr>
          <p:cNvSpPr/>
          <p:nvPr/>
        </p:nvSpPr>
        <p:spPr>
          <a:xfrm>
            <a:off x="817200" y="4032738"/>
            <a:ext cx="33264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Graphic 11" descr="Facebook logo with hyperlink to ECC">
            <a:hlinkClick r:id="rId5"/>
            <a:extLst>
              <a:ext uri="{FF2B5EF4-FFF2-40B4-BE49-F238E27FC236}">
                <a16:creationId xmlns:a16="http://schemas.microsoft.com/office/drawing/2014/main" id="{98648007-FCB4-59A4-6F64-A8913F5573B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40000" y="4384294"/>
            <a:ext cx="180975" cy="180975"/>
          </a:xfrm>
          <a:prstGeom prst="rect">
            <a:avLst/>
          </a:prstGeom>
        </p:spPr>
      </p:pic>
      <p:sp>
        <p:nvSpPr>
          <p:cNvPr id="8" name="Rectangle 7" descr="Hyperlink to ECC on Facebook">
            <a:hlinkClick r:id="rId5"/>
            <a:extLst>
              <a:ext uri="{FF2B5EF4-FFF2-40B4-BE49-F238E27FC236}">
                <a16:creationId xmlns:a16="http://schemas.microsoft.com/office/drawing/2014/main" id="{3CDE0499-8799-B210-9F08-4B9B9B40299C}"/>
              </a:ext>
            </a:extLst>
          </p:cNvPr>
          <p:cNvSpPr/>
          <p:nvPr/>
        </p:nvSpPr>
        <p:spPr>
          <a:xfrm>
            <a:off x="817200" y="4313538"/>
            <a:ext cx="3326400" cy="298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680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6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E40037"/>
      </a:accent1>
      <a:accent2>
        <a:srgbClr val="4179AA"/>
      </a:accent2>
      <a:accent3>
        <a:srgbClr val="E97135"/>
      </a:accent3>
      <a:accent4>
        <a:srgbClr val="9361B3"/>
      </a:accent4>
      <a:accent5>
        <a:srgbClr val="3A7D64"/>
      </a:accent5>
      <a:accent6>
        <a:srgbClr val="C84674"/>
      </a:accent6>
      <a:hlink>
        <a:srgbClr val="4179AA"/>
      </a:hlink>
      <a:folHlink>
        <a:srgbClr val="76766B"/>
      </a:folHlink>
    </a:clrScheme>
    <a:fontScheme name="Custom 28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spcAft>
            <a:spcPts val="1134"/>
          </a:spcAft>
          <a:defRPr sz="1500" dirty="0"/>
        </a:defPPr>
      </a:lstStyle>
    </a:txDef>
  </a:objectDefaults>
  <a:extraClrSchemeLst/>
  <a:custClrLst>
    <a:custClr name="Primary white">
      <a:srgbClr val="FFFFFF"/>
    </a:custClr>
    <a:custClr name="Bright 1">
      <a:srgbClr val="E40037"/>
    </a:custClr>
    <a:custClr name="Bright 6">
      <a:srgbClr val="4179AA"/>
    </a:custClr>
    <a:custClr name="Strong 1">
      <a:srgbClr val="921D33"/>
    </a:custClr>
    <a:custClr name="Strong 6">
      <a:srgbClr val="004C94"/>
    </a:custClr>
    <a:custClr name="Soft 1">
      <a:srgbClr val="EAD2D5"/>
    </a:custClr>
    <a:custClr name="Soft 6">
      <a:srgbClr val="C3D3E5"/>
    </a:custClr>
    <a:custClr name="BLANK">
      <a:srgbClr val="FFFFFF"/>
    </a:custClr>
    <a:custClr name="BLANK">
      <a:srgbClr val="FFFFFF"/>
    </a:custClr>
    <a:custClr name="BLANK">
      <a:srgbClr val="FFFFFF"/>
    </a:custClr>
    <a:custClr name="Primary red">
      <a:srgbClr val="E40037"/>
    </a:custClr>
    <a:custClr name="Bright 2">
      <a:srgbClr val="E97135"/>
    </a:custClr>
    <a:custClr name="Bright 7">
      <a:srgbClr val="3A7D64"/>
    </a:custClr>
    <a:custClr name="Strong 2">
      <a:srgbClr val="C65015"/>
    </a:custClr>
    <a:custClr name="Strong 7">
      <a:srgbClr val="1D594C"/>
    </a:custClr>
    <a:custClr name="Soft 2">
      <a:srgbClr val="F3D0A5"/>
    </a:custClr>
    <a:custClr name="Soft 7">
      <a:srgbClr val="BBCCCF"/>
    </a:custClr>
    <a:custClr name="BLANK">
      <a:srgbClr val="FFFFFF"/>
    </a:custClr>
    <a:custClr name="BLANK">
      <a:srgbClr val="FFFFFF"/>
    </a:custClr>
    <a:custClr name="BLANK">
      <a:srgbClr val="FFFFFF"/>
    </a:custClr>
    <a:custClr name="Primary black">
      <a:srgbClr val="000000"/>
    </a:custClr>
    <a:custClr name="Bright 3">
      <a:srgbClr val="ECB720"/>
    </a:custClr>
    <a:custClr name="Brihgt 8">
      <a:srgbClr val="729D4D"/>
    </a:custClr>
    <a:custClr name="Strong 3">
      <a:srgbClr val="C69318"/>
    </a:custClr>
    <a:custClr name="Strong 8">
      <a:srgbClr val="4B7131"/>
    </a:custClr>
    <a:custClr name="Soft 3">
      <a:srgbClr val="F0E3BB"/>
    </a:custClr>
    <a:custClr name="Soft 8">
      <a:srgbClr val="D2DCBB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right 4">
      <a:srgbClr val="C84674"/>
    </a:custClr>
    <a:custClr name="Bright 9">
      <a:srgbClr val="76766B"/>
    </a:custClr>
    <a:custClr name="Strong 4">
      <a:srgbClr val="910563"/>
    </a:custClr>
    <a:custClr name="Strong 9">
      <a:srgbClr val="414745"/>
    </a:custClr>
    <a:custClr name="Soft 4">
      <a:srgbClr val="E0D3D1"/>
    </a:custClr>
    <a:custClr name="Soft 9">
      <a:srgbClr val="D4D4D4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right 5">
      <a:srgbClr val="9361B3"/>
    </a:custClr>
    <a:custClr name="BLANK">
      <a:srgbClr val="FFFFFF"/>
    </a:custClr>
    <a:custClr name="Strong 5">
      <a:srgbClr val="5C2472"/>
    </a:custClr>
    <a:custClr name="BLANK">
      <a:srgbClr val="FFFFFF"/>
    </a:custClr>
    <a:custClr name="Soft 5">
      <a:srgbClr val="EADBEA"/>
    </a:custClr>
  </a:custClrLst>
  <a:extLst>
    <a:ext uri="{05A4C25C-085E-4340-85A3-A5531E510DB2}">
      <thm15:themeFamily xmlns:thm15="http://schemas.microsoft.com/office/thememl/2012/main" name="ECC_PPT template" id="{6FCDB8B4-0987-4F7A-9068-76AF2F1A5362}" vid="{950400F7-2CC0-4D32-AA46-A7D9F6A2AE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6AC6B566C2444DB86661D0C9ACA7C4" ma:contentTypeVersion="13" ma:contentTypeDescription="Create a new document." ma:contentTypeScope="" ma:versionID="54c7a134c213213c1ef956dd9bea2e24">
  <xsd:schema xmlns:xsd="http://www.w3.org/2001/XMLSchema" xmlns:xs="http://www.w3.org/2001/XMLSchema" xmlns:p="http://schemas.microsoft.com/office/2006/metadata/properties" xmlns:ns2="f6070f81-4683-46a7-8324-25faf5a79bcb" xmlns:ns3="118b0f50-359b-4f66-a807-3fa47175a240" targetNamespace="http://schemas.microsoft.com/office/2006/metadata/properties" ma:root="true" ma:fieldsID="c615ee52601b8d0e911952a633f74240" ns2:_="" ns3:_="">
    <xsd:import namespace="f6070f81-4683-46a7-8324-25faf5a79bcb"/>
    <xsd:import namespace="118b0f50-359b-4f66-a807-3fa47175a2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070f81-4683-46a7-8324-25faf5a79b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91de9a85-6517-4fbb-af6e-3d8f59a4cb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8b0f50-359b-4f66-a807-3fa47175a24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ba1b8b64-252a-4989-976f-dcb70f9c8728}" ma:internalName="TaxCatchAll" ma:showField="CatchAllData" ma:web="118b0f50-359b-4f66-a807-3fa47175a2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18b0f50-359b-4f66-a807-3fa47175a240" xsi:nil="true"/>
    <lcf76f155ced4ddcb4097134ff3c332f xmlns="f6070f81-4683-46a7-8324-25faf5a79bcb">
      <Terms xmlns="http://schemas.microsoft.com/office/infopath/2007/PartnerControls"/>
    </lcf76f155ced4ddcb4097134ff3c332f>
    <SharedWithUsers xmlns="118b0f50-359b-4f66-a807-3fa47175a240">
      <UserInfo>
        <DisplayName>Ondrea Bloom - SEND Strategy Lead - Autism</DisplayName>
        <AccountId>13</AccountId>
        <AccountType/>
      </UserInfo>
      <UserInfo>
        <DisplayName>Alison Crumpton - SEND Inclusion Partner</DisplayName>
        <AccountId>12</AccountId>
        <AccountType/>
      </UserInfo>
      <UserInfo>
        <DisplayName>Jenny Kinsville - SEND Navigator Project Lead</DisplayName>
        <AccountId>26</AccountId>
        <AccountType/>
      </UserInfo>
      <UserInfo>
        <DisplayName>Wendy Roser - SEND Engagement Facilitator</DisplayName>
        <AccountId>18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4EE40294-F53D-452C-BE9D-0A145CB5F4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070f81-4683-46a7-8324-25faf5a79bcb"/>
    <ds:schemaRef ds:uri="118b0f50-359b-4f66-a807-3fa47175a2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A15FF06-28E2-4F40-B326-D7596B0FA7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16C91F-B092-485F-89DA-CDD2EFE13FC0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118b0f50-359b-4f66-a807-3fa47175a240"/>
    <ds:schemaRef ds:uri="f6070f81-4683-46a7-8324-25faf5a79bcb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ECC-Corporate-PowerPoint-template</Template>
  <TotalTime>361</TotalTime>
  <Words>397</Words>
  <Application>Microsoft Office PowerPoint</Application>
  <PresentationFormat>Widescreen</PresentationFormat>
  <Paragraphs>45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Verdana</vt:lpstr>
      <vt:lpstr>Wingdings</vt:lpstr>
      <vt:lpstr>Office Theme</vt:lpstr>
      <vt:lpstr>Autism Central Peer Education Programme</vt:lpstr>
      <vt:lpstr>PowerPoint Presentation</vt:lpstr>
      <vt:lpstr>Who is involved in Autism Central?</vt:lpstr>
      <vt:lpstr>Part One - The website</vt:lpstr>
      <vt:lpstr>Part 2: Personal support via group online sessions &amp; 1:1 calls</vt:lpstr>
      <vt:lpstr>PowerPoint Presentation</vt:lpstr>
      <vt:lpstr>The story so far:</vt:lpstr>
      <vt:lpstr>This information is issued by: Essex County Council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Carly Clarke - SEND Inclusion Partner</dc:creator>
  <cp:lastModifiedBy>Grace Almond - Maltese Road Primary School</cp:lastModifiedBy>
  <cp:revision>142</cp:revision>
  <dcterms:created xsi:type="dcterms:W3CDTF">2022-11-10T15:36:20Z</dcterms:created>
  <dcterms:modified xsi:type="dcterms:W3CDTF">2024-03-04T10:37:23Z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0x010100546AC6B566C2444DB86661D0C9ACA7C4</vt:lpwstr>
  </property>
  <property fmtid="{D5CDD505-2E9C-101B-9397-08002B2CF9AE}" pid="3" name="Content Subject">
    <vt:lpwstr/>
  </property>
  <property fmtid="{D5CDD505-2E9C-101B-9397-08002B2CF9AE}" pid="4" name="MSIP_Label_39d8be9e-c8d9-4b9c-bd40-2c27cc7ea2e6_Enabled">
    <vt:lpwstr>true</vt:lpwstr>
  </property>
  <property fmtid="{D5CDD505-2E9C-101B-9397-08002B2CF9AE}" pid="5" name="MSIP_Label_39d8be9e-c8d9-4b9c-bd40-2c27cc7ea2e6_SetDate">
    <vt:lpwstr>2022-11-10T15:36:21Z</vt:lpwstr>
  </property>
  <property fmtid="{D5CDD505-2E9C-101B-9397-08002B2CF9AE}" pid="6" name="MSIP_Label_39d8be9e-c8d9-4b9c-bd40-2c27cc7ea2e6_Method">
    <vt:lpwstr>Standard</vt:lpwstr>
  </property>
  <property fmtid="{D5CDD505-2E9C-101B-9397-08002B2CF9AE}" pid="7" name="MSIP_Label_39d8be9e-c8d9-4b9c-bd40-2c27cc7ea2e6_Name">
    <vt:lpwstr>39d8be9e-c8d9-4b9c-bd40-2c27cc7ea2e6</vt:lpwstr>
  </property>
  <property fmtid="{D5CDD505-2E9C-101B-9397-08002B2CF9AE}" pid="8" name="MSIP_Label_39d8be9e-c8d9-4b9c-bd40-2c27cc7ea2e6_SiteId">
    <vt:lpwstr>a8b4324f-155c-4215-a0f1-7ed8cc9a992f</vt:lpwstr>
  </property>
  <property fmtid="{D5CDD505-2E9C-101B-9397-08002B2CF9AE}" pid="9" name="MSIP_Label_39d8be9e-c8d9-4b9c-bd40-2c27cc7ea2e6_ActionId">
    <vt:lpwstr>60fdb390-fa41-4f45-9a2f-03e9643a9ce3</vt:lpwstr>
  </property>
  <property fmtid="{D5CDD505-2E9C-101B-9397-08002B2CF9AE}" pid="10" name="MSIP_Label_39d8be9e-c8d9-4b9c-bd40-2c27cc7ea2e6_ContentBits">
    <vt:lpwstr>0</vt:lpwstr>
  </property>
  <property fmtid="{D5CDD505-2E9C-101B-9397-08002B2CF9AE}" pid="11" name="MediaServiceImageTags">
    <vt:lpwstr/>
  </property>
</Properties>
</file>