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7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Hands - Maltese Road Primary School" userId="a7a8c17f-03f2-4d91-95d6-a6d337503628" providerId="ADAL" clId="{6DE915DF-D747-428A-9919-9DC81C447794}"/>
    <pc:docChg chg="undo custSel addSld modSld">
      <pc:chgData name="Catherine Hands - Maltese Road Primary School" userId="a7a8c17f-03f2-4d91-95d6-a6d337503628" providerId="ADAL" clId="{6DE915DF-D747-428A-9919-9DC81C447794}" dt="2023-09-19T13:16:33.665" v="3158" actId="1076"/>
      <pc:docMkLst>
        <pc:docMk/>
      </pc:docMkLst>
      <pc:sldChg chg="addSp modSp mod">
        <pc:chgData name="Catherine Hands - Maltese Road Primary School" userId="a7a8c17f-03f2-4d91-95d6-a6d337503628" providerId="ADAL" clId="{6DE915DF-D747-428A-9919-9DC81C447794}" dt="2023-09-16T17:15:43.384" v="2368" actId="1076"/>
        <pc:sldMkLst>
          <pc:docMk/>
          <pc:sldMk cId="3706827910" sldId="256"/>
        </pc:sldMkLst>
        <pc:spChg chg="mod">
          <ac:chgData name="Catherine Hands - Maltese Road Primary School" userId="a7a8c17f-03f2-4d91-95d6-a6d337503628" providerId="ADAL" clId="{6DE915DF-D747-428A-9919-9DC81C447794}" dt="2023-09-16T17:15:39.822" v="2367" actId="1076"/>
          <ac:spMkLst>
            <pc:docMk/>
            <pc:sldMk cId="3706827910" sldId="256"/>
            <ac:spMk id="2" creationId="{00000000-0000-0000-0000-000000000000}"/>
          </ac:spMkLst>
        </pc:spChg>
        <pc:picChg chg="add mod">
          <ac:chgData name="Catherine Hands - Maltese Road Primary School" userId="a7a8c17f-03f2-4d91-95d6-a6d337503628" providerId="ADAL" clId="{6DE915DF-D747-428A-9919-9DC81C447794}" dt="2023-09-16T17:15:43.384" v="2368" actId="1076"/>
          <ac:picMkLst>
            <pc:docMk/>
            <pc:sldMk cId="3706827910" sldId="256"/>
            <ac:picMk id="1026" creationId="{EF5BD550-B4C0-4934-8D58-33E9FE7B593F}"/>
          </ac:picMkLst>
        </pc:picChg>
      </pc:sldChg>
      <pc:sldChg chg="modSp mod">
        <pc:chgData name="Catherine Hands - Maltese Road Primary School" userId="a7a8c17f-03f2-4d91-95d6-a6d337503628" providerId="ADAL" clId="{6DE915DF-D747-428A-9919-9DC81C447794}" dt="2023-09-16T17:12:13.788" v="2357" actId="113"/>
        <pc:sldMkLst>
          <pc:docMk/>
          <pc:sldMk cId="1724797099" sldId="257"/>
        </pc:sldMkLst>
        <pc:spChg chg="mod">
          <ac:chgData name="Catherine Hands - Maltese Road Primary School" userId="a7a8c17f-03f2-4d91-95d6-a6d337503628" providerId="ADAL" clId="{6DE915DF-D747-428A-9919-9DC81C447794}" dt="2023-09-16T17:12:13.788" v="2357" actId="113"/>
          <ac:spMkLst>
            <pc:docMk/>
            <pc:sldMk cId="1724797099" sldId="257"/>
            <ac:spMk id="3" creationId="{00000000-0000-0000-0000-000000000000}"/>
          </ac:spMkLst>
        </pc:spChg>
      </pc:sldChg>
      <pc:sldChg chg="modSp mod">
        <pc:chgData name="Catherine Hands - Maltese Road Primary School" userId="a7a8c17f-03f2-4d91-95d6-a6d337503628" providerId="ADAL" clId="{6DE915DF-D747-428A-9919-9DC81C447794}" dt="2023-09-16T17:11:50.896" v="2356" actId="20577"/>
        <pc:sldMkLst>
          <pc:docMk/>
          <pc:sldMk cId="1355625822" sldId="258"/>
        </pc:sldMkLst>
        <pc:spChg chg="mod">
          <ac:chgData name="Catherine Hands - Maltese Road Primary School" userId="a7a8c17f-03f2-4d91-95d6-a6d337503628" providerId="ADAL" clId="{6DE915DF-D747-428A-9919-9DC81C447794}" dt="2023-09-16T17:11:50.896" v="2356" actId="20577"/>
          <ac:spMkLst>
            <pc:docMk/>
            <pc:sldMk cId="1355625822" sldId="258"/>
            <ac:spMk id="3" creationId="{00000000-0000-0000-0000-000000000000}"/>
          </ac:spMkLst>
        </pc:spChg>
        <pc:graphicFrameChg chg="mod modGraphic">
          <ac:chgData name="Catherine Hands - Maltese Road Primary School" userId="a7a8c17f-03f2-4d91-95d6-a6d337503628" providerId="ADAL" clId="{6DE915DF-D747-428A-9919-9DC81C447794}" dt="2023-09-16T15:43:09.174" v="167" actId="14100"/>
          <ac:graphicFrameMkLst>
            <pc:docMk/>
            <pc:sldMk cId="1355625822" sldId="258"/>
            <ac:graphicFrameMk id="4" creationId="{00000000-0000-0000-0000-000000000000}"/>
          </ac:graphicFrameMkLst>
        </pc:graphicFrameChg>
      </pc:sldChg>
      <pc:sldChg chg="modSp mod">
        <pc:chgData name="Catherine Hands - Maltese Road Primary School" userId="a7a8c17f-03f2-4d91-95d6-a6d337503628" providerId="ADAL" clId="{6DE915DF-D747-428A-9919-9DC81C447794}" dt="2023-09-16T17:13:48.447" v="2362" actId="113"/>
        <pc:sldMkLst>
          <pc:docMk/>
          <pc:sldMk cId="449536270" sldId="259"/>
        </pc:sldMkLst>
        <pc:spChg chg="mod">
          <ac:chgData name="Catherine Hands - Maltese Road Primary School" userId="a7a8c17f-03f2-4d91-95d6-a6d337503628" providerId="ADAL" clId="{6DE915DF-D747-428A-9919-9DC81C447794}" dt="2023-09-16T15:38:44.086" v="107" actId="1076"/>
          <ac:spMkLst>
            <pc:docMk/>
            <pc:sldMk cId="449536270" sldId="259"/>
            <ac:spMk id="2" creationId="{00000000-0000-0000-0000-000000000000}"/>
          </ac:spMkLst>
        </pc:spChg>
        <pc:spChg chg="mod">
          <ac:chgData name="Catherine Hands - Maltese Road Primary School" userId="a7a8c17f-03f2-4d91-95d6-a6d337503628" providerId="ADAL" clId="{6DE915DF-D747-428A-9919-9DC81C447794}" dt="2023-09-16T17:13:48.447" v="2362" actId="113"/>
          <ac:spMkLst>
            <pc:docMk/>
            <pc:sldMk cId="449536270" sldId="259"/>
            <ac:spMk id="3" creationId="{00000000-0000-0000-0000-000000000000}"/>
          </ac:spMkLst>
        </pc:spChg>
      </pc:sldChg>
      <pc:sldChg chg="modSp mod">
        <pc:chgData name="Catherine Hands - Maltese Road Primary School" userId="a7a8c17f-03f2-4d91-95d6-a6d337503628" providerId="ADAL" clId="{6DE915DF-D747-428A-9919-9DC81C447794}" dt="2023-09-16T17:13:19.500" v="2359" actId="113"/>
        <pc:sldMkLst>
          <pc:docMk/>
          <pc:sldMk cId="2884308168" sldId="260"/>
        </pc:sldMkLst>
        <pc:spChg chg="mod">
          <ac:chgData name="Catherine Hands - Maltese Road Primary School" userId="a7a8c17f-03f2-4d91-95d6-a6d337503628" providerId="ADAL" clId="{6DE915DF-D747-428A-9919-9DC81C447794}" dt="2023-09-16T17:13:19.500" v="2359" actId="113"/>
          <ac:spMkLst>
            <pc:docMk/>
            <pc:sldMk cId="2884308168" sldId="260"/>
            <ac:spMk id="3" creationId="{00000000-0000-0000-0000-000000000000}"/>
          </ac:spMkLst>
        </pc:spChg>
      </pc:sldChg>
      <pc:sldChg chg="modSp mod">
        <pc:chgData name="Catherine Hands - Maltese Road Primary School" userId="a7a8c17f-03f2-4d91-95d6-a6d337503628" providerId="ADAL" clId="{6DE915DF-D747-428A-9919-9DC81C447794}" dt="2023-09-16T17:19:11.989" v="2394" actId="20577"/>
        <pc:sldMkLst>
          <pc:docMk/>
          <pc:sldMk cId="469231521" sldId="261"/>
        </pc:sldMkLst>
        <pc:spChg chg="mod">
          <ac:chgData name="Catherine Hands - Maltese Road Primary School" userId="a7a8c17f-03f2-4d91-95d6-a6d337503628" providerId="ADAL" clId="{6DE915DF-D747-428A-9919-9DC81C447794}" dt="2023-09-16T17:19:11.989" v="2394" actId="20577"/>
          <ac:spMkLst>
            <pc:docMk/>
            <pc:sldMk cId="469231521" sldId="261"/>
            <ac:spMk id="3" creationId="{00000000-0000-0000-0000-000000000000}"/>
          </ac:spMkLst>
        </pc:spChg>
      </pc:sldChg>
      <pc:sldChg chg="modSp mod">
        <pc:chgData name="Catherine Hands - Maltese Road Primary School" userId="a7a8c17f-03f2-4d91-95d6-a6d337503628" providerId="ADAL" clId="{6DE915DF-D747-428A-9919-9DC81C447794}" dt="2023-09-16T16:14:21.146" v="1037" actId="20577"/>
        <pc:sldMkLst>
          <pc:docMk/>
          <pc:sldMk cId="366854639" sldId="262"/>
        </pc:sldMkLst>
        <pc:spChg chg="mod">
          <ac:chgData name="Catherine Hands - Maltese Road Primary School" userId="a7a8c17f-03f2-4d91-95d6-a6d337503628" providerId="ADAL" clId="{6DE915DF-D747-428A-9919-9DC81C447794}" dt="2023-09-16T16:14:21.146" v="1037" actId="20577"/>
          <ac:spMkLst>
            <pc:docMk/>
            <pc:sldMk cId="366854639" sldId="262"/>
            <ac:spMk id="3" creationId="{00000000-0000-0000-0000-000000000000}"/>
          </ac:spMkLst>
        </pc:spChg>
      </pc:sldChg>
      <pc:sldChg chg="modSp mod">
        <pc:chgData name="Catherine Hands - Maltese Road Primary School" userId="a7a8c17f-03f2-4d91-95d6-a6d337503628" providerId="ADAL" clId="{6DE915DF-D747-428A-9919-9DC81C447794}" dt="2023-09-16T17:18:16.964" v="2386" actId="27636"/>
        <pc:sldMkLst>
          <pc:docMk/>
          <pc:sldMk cId="3504584846" sldId="263"/>
        </pc:sldMkLst>
        <pc:spChg chg="mod">
          <ac:chgData name="Catherine Hands - Maltese Road Primary School" userId="a7a8c17f-03f2-4d91-95d6-a6d337503628" providerId="ADAL" clId="{6DE915DF-D747-428A-9919-9DC81C447794}" dt="2023-09-16T17:18:16.964" v="2386" actId="27636"/>
          <ac:spMkLst>
            <pc:docMk/>
            <pc:sldMk cId="3504584846" sldId="263"/>
            <ac:spMk id="3" creationId="{00000000-0000-0000-0000-000000000000}"/>
          </ac:spMkLst>
        </pc:spChg>
      </pc:sldChg>
      <pc:sldChg chg="modSp mod">
        <pc:chgData name="Catherine Hands - Maltese Road Primary School" userId="a7a8c17f-03f2-4d91-95d6-a6d337503628" providerId="ADAL" clId="{6DE915DF-D747-428A-9919-9DC81C447794}" dt="2023-09-16T17:03:20.295" v="2327" actId="20577"/>
        <pc:sldMkLst>
          <pc:docMk/>
          <pc:sldMk cId="1757239806" sldId="264"/>
        </pc:sldMkLst>
        <pc:spChg chg="mod">
          <ac:chgData name="Catherine Hands - Maltese Road Primary School" userId="a7a8c17f-03f2-4d91-95d6-a6d337503628" providerId="ADAL" clId="{6DE915DF-D747-428A-9919-9DC81C447794}" dt="2023-09-16T17:03:20.295" v="2327" actId="20577"/>
          <ac:spMkLst>
            <pc:docMk/>
            <pc:sldMk cId="1757239806" sldId="264"/>
            <ac:spMk id="3" creationId="{00000000-0000-0000-0000-000000000000}"/>
          </ac:spMkLst>
        </pc:spChg>
      </pc:sldChg>
      <pc:sldChg chg="modSp new mod">
        <pc:chgData name="Catherine Hands - Maltese Road Primary School" userId="a7a8c17f-03f2-4d91-95d6-a6d337503628" providerId="ADAL" clId="{6DE915DF-D747-428A-9919-9DC81C447794}" dt="2023-09-16T16:57:21.241" v="2150" actId="1076"/>
        <pc:sldMkLst>
          <pc:docMk/>
          <pc:sldMk cId="2845314763" sldId="266"/>
        </pc:sldMkLst>
        <pc:spChg chg="mod">
          <ac:chgData name="Catherine Hands - Maltese Road Primary School" userId="a7a8c17f-03f2-4d91-95d6-a6d337503628" providerId="ADAL" clId="{6DE915DF-D747-428A-9919-9DC81C447794}" dt="2023-09-16T16:12:17.826" v="980" actId="1076"/>
          <ac:spMkLst>
            <pc:docMk/>
            <pc:sldMk cId="2845314763" sldId="266"/>
            <ac:spMk id="2" creationId="{C0CCADDA-D62F-44F3-B98E-576276A55FBA}"/>
          </ac:spMkLst>
        </pc:spChg>
        <pc:spChg chg="mod">
          <ac:chgData name="Catherine Hands - Maltese Road Primary School" userId="a7a8c17f-03f2-4d91-95d6-a6d337503628" providerId="ADAL" clId="{6DE915DF-D747-428A-9919-9DC81C447794}" dt="2023-09-16T16:57:21.241" v="2150" actId="1076"/>
          <ac:spMkLst>
            <pc:docMk/>
            <pc:sldMk cId="2845314763" sldId="266"/>
            <ac:spMk id="3" creationId="{F7AEBD7F-3586-4C29-B6CF-1A11C6B3EA9D}"/>
          </ac:spMkLst>
        </pc:spChg>
      </pc:sldChg>
      <pc:sldChg chg="modSp new mod">
        <pc:chgData name="Catherine Hands - Maltese Road Primary School" userId="a7a8c17f-03f2-4d91-95d6-a6d337503628" providerId="ADAL" clId="{6DE915DF-D747-428A-9919-9DC81C447794}" dt="2023-09-19T13:16:33.665" v="3158" actId="1076"/>
        <pc:sldMkLst>
          <pc:docMk/>
          <pc:sldMk cId="2065449720" sldId="267"/>
        </pc:sldMkLst>
        <pc:spChg chg="mod">
          <ac:chgData name="Catherine Hands - Maltese Road Primary School" userId="a7a8c17f-03f2-4d91-95d6-a6d337503628" providerId="ADAL" clId="{6DE915DF-D747-428A-9919-9DC81C447794}" dt="2023-09-19T13:10:30.736" v="2421" actId="20577"/>
          <ac:spMkLst>
            <pc:docMk/>
            <pc:sldMk cId="2065449720" sldId="267"/>
            <ac:spMk id="2" creationId="{53E96855-1F90-4B22-8392-E46BAE0BAEF6}"/>
          </ac:spMkLst>
        </pc:spChg>
        <pc:spChg chg="mod">
          <ac:chgData name="Catherine Hands - Maltese Road Primary School" userId="a7a8c17f-03f2-4d91-95d6-a6d337503628" providerId="ADAL" clId="{6DE915DF-D747-428A-9919-9DC81C447794}" dt="2023-09-19T13:16:33.665" v="3158" actId="1076"/>
          <ac:spMkLst>
            <pc:docMk/>
            <pc:sldMk cId="2065449720" sldId="267"/>
            <ac:spMk id="3" creationId="{924C12D0-8556-43DF-ADD5-0AD2D508F7F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947873"/>
            <a:ext cx="8355390" cy="1646302"/>
          </a:xfrm>
        </p:spPr>
        <p:txBody>
          <a:bodyPr/>
          <a:lstStyle/>
          <a:p>
            <a:pPr algn="ctr"/>
            <a:r>
              <a:rPr lang="en-GB" dirty="0">
                <a:latin typeface="SassoonCRInfant" panose="02010503020300020003" pitchFamily="2" charset="0"/>
              </a:rPr>
              <a:t>Maltese Road Primary School </a:t>
            </a:r>
            <a:br>
              <a:rPr lang="en-GB" dirty="0">
                <a:latin typeface="SassoonCRInfant" panose="02010503020300020003" pitchFamily="2" charset="0"/>
              </a:rPr>
            </a:br>
            <a:r>
              <a:rPr lang="en-GB" dirty="0">
                <a:latin typeface="SassoonCRInfant" panose="02010503020300020003" pitchFamily="2" charset="0"/>
              </a:rPr>
              <a:t>2024-2025</a:t>
            </a:r>
          </a:p>
        </p:txBody>
      </p:sp>
      <p:pic>
        <p:nvPicPr>
          <p:cNvPr id="1026" name="Picture 2" descr="Learning Support Assistant">
            <a:extLst>
              <a:ext uri="{FF2B5EF4-FFF2-40B4-BE49-F238E27FC236}">
                <a16:creationId xmlns:a16="http://schemas.microsoft.com/office/drawing/2014/main" id="{EF5BD550-B4C0-4934-8D58-33E9FE7B5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568" y="634032"/>
            <a:ext cx="2040013" cy="204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827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School equipment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77263"/>
            <a:ext cx="8877483" cy="3880773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Please ensure children have small backpacks or book bags as storage in class is limited. 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All children should have water bottles. 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No pencil cases or drawing equipment please. 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Occasionally we may ask children to bring in items to support their learning e.g. for DT such as empty cardboard boxes/ wools/ fabrics, etc.</a:t>
            </a:r>
          </a:p>
        </p:txBody>
      </p:sp>
    </p:spTree>
    <p:extLst>
      <p:ext uri="{BB962C8B-B14F-4D97-AF65-F5344CB8AC3E}">
        <p14:creationId xmlns:p14="http://schemas.microsoft.com/office/powerpoint/2010/main" val="175723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2134" y="0"/>
            <a:ext cx="8596668" cy="1320800"/>
          </a:xfrm>
        </p:spPr>
        <p:txBody>
          <a:bodyPr/>
          <a:lstStyle/>
          <a:p>
            <a:r>
              <a:rPr lang="en-GB" dirty="0"/>
              <a:t>Year 6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138" y="660400"/>
            <a:ext cx="10556723" cy="388077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8000" b="1" dirty="0">
                <a:latin typeface="SassoonCRInfant" panose="02010503020300020003" pitchFamily="2" charset="0"/>
              </a:rPr>
              <a:t>Class teachers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Mrs Dawson-Goodey (Monday-Wednesday)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Mrs Millwood (Thursday-Friday)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3600" dirty="0">
              <a:latin typeface="SassoonCRInfant" panose="02010503020300020003" pitchFamily="2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8000" b="1" dirty="0">
                <a:latin typeface="SassoonCRInfant" panose="02010503020300020003" pitchFamily="2" charset="0"/>
              </a:rPr>
              <a:t>Topics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The Tudors, Ancient Egypt, Industrial Revolution &amp; Our Changing World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GB" sz="3600" dirty="0">
              <a:latin typeface="SassoonCRInfant" panose="02010503020300020003" pitchFamily="2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8000" b="1" dirty="0">
                <a:latin typeface="SassoonCRInfant" panose="02010503020300020003" pitchFamily="2" charset="0"/>
              </a:rPr>
              <a:t>SATS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- Monday 12</a:t>
            </a:r>
            <a:r>
              <a:rPr lang="en-GB" sz="8000" baseline="30000" dirty="0">
                <a:latin typeface="SassoonCRInfant" panose="02010503020300020003" pitchFamily="2" charset="0"/>
              </a:rPr>
              <a:t>th</a:t>
            </a:r>
            <a:r>
              <a:rPr lang="en-GB" sz="8000" dirty="0">
                <a:latin typeface="SassoonCRInfant" panose="02010503020300020003" pitchFamily="2" charset="0"/>
              </a:rPr>
              <a:t> May – Thursday 15</a:t>
            </a:r>
            <a:r>
              <a:rPr lang="en-GB" sz="8000" baseline="30000" dirty="0">
                <a:latin typeface="SassoonCRInfant" panose="02010503020300020003" pitchFamily="2" charset="0"/>
              </a:rPr>
              <a:t>th</a:t>
            </a:r>
            <a:r>
              <a:rPr lang="en-GB" sz="8000" dirty="0">
                <a:latin typeface="SassoonCRInfant" panose="02010503020300020003" pitchFamily="2" charset="0"/>
              </a:rPr>
              <a:t> May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- 3 English tests  (Reading, Grammar &amp; punctuation and Spelling)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- 3 Maths tests (Arithmetic, Reasoning 1 &amp; 2)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- In addition to covering the National Curriculum Objectives in lessons, we will also complete a range of practice papers, booster groups, revision sessions and CGP activity books.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- More information to follow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3200" dirty="0">
              <a:latin typeface="SassoonCRInfant" panose="02010503020300020003" pitchFamily="2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8000" b="1" dirty="0">
                <a:latin typeface="SassoonCRInfant" panose="02010503020300020003" pitchFamily="2" charset="0"/>
              </a:rPr>
              <a:t>Residential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- </a:t>
            </a:r>
            <a:r>
              <a:rPr lang="en-GB" sz="8000" dirty="0" err="1">
                <a:latin typeface="SassoonCRInfant" panose="02010503020300020003" pitchFamily="2" charset="0"/>
              </a:rPr>
              <a:t>Mersea</a:t>
            </a:r>
            <a:r>
              <a:rPr lang="en-GB" sz="8000" dirty="0">
                <a:latin typeface="SassoonCRInfant" panose="02010503020300020003" pitchFamily="2" charset="0"/>
              </a:rPr>
              <a:t> Outdoors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8000" dirty="0">
                <a:latin typeface="SassoonCRInfant" panose="02010503020300020003" pitchFamily="2" charset="0"/>
              </a:rPr>
              <a:t>3 days, 2 nights (Summer Term)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8000" dirty="0">
                <a:latin typeface="SassoonCRInfant" panose="02010503020300020003" pitchFamily="2" charset="0"/>
              </a:rPr>
              <a:t>11</a:t>
            </a:r>
            <a:r>
              <a:rPr lang="en-GB" sz="8000" baseline="30000" dirty="0">
                <a:latin typeface="SassoonCRInfant" panose="02010503020300020003" pitchFamily="2" charset="0"/>
              </a:rPr>
              <a:t>th</a:t>
            </a:r>
            <a:r>
              <a:rPr lang="en-GB" sz="8000" dirty="0">
                <a:latin typeface="SassoonCRInfant" panose="02010503020300020003" pitchFamily="2" charset="0"/>
              </a:rPr>
              <a:t>-13</a:t>
            </a:r>
            <a:r>
              <a:rPr lang="en-GB" sz="8000" baseline="30000" dirty="0">
                <a:latin typeface="SassoonCRInfant" panose="02010503020300020003" pitchFamily="2" charset="0"/>
              </a:rPr>
              <a:t>th</a:t>
            </a:r>
            <a:r>
              <a:rPr lang="en-GB" sz="8000" dirty="0">
                <a:latin typeface="SassoonCRInfant" panose="02010503020300020003" pitchFamily="2" charset="0"/>
              </a:rPr>
              <a:t> June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8000" dirty="0">
                <a:latin typeface="SassoonCRInfant" panose="02010503020300020003" pitchFamily="2" charset="0"/>
              </a:rPr>
              <a:t>- Information meeting to follow</a:t>
            </a:r>
          </a:p>
          <a:p>
            <a:endParaRPr lang="en-GB" sz="9600" dirty="0">
              <a:latin typeface="SassoonCRInfant" panose="02010503020300020003" pitchFamily="2" charset="0"/>
            </a:endParaRPr>
          </a:p>
          <a:p>
            <a:endParaRPr lang="en-GB" sz="96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61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03954-AB87-4758-9320-6EE04F992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Attendance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A2A964-AF97-4178-A88B-0811E3776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8392" y="652462"/>
            <a:ext cx="7886700" cy="555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9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831" y="45331"/>
            <a:ext cx="8596668" cy="1320800"/>
          </a:xfrm>
        </p:spPr>
        <p:txBody>
          <a:bodyPr/>
          <a:lstStyle/>
          <a:p>
            <a:r>
              <a:rPr lang="en-GB" dirty="0"/>
              <a:t>Start/Finish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831" y="705731"/>
            <a:ext cx="9720700" cy="5128485"/>
          </a:xfrm>
        </p:spPr>
        <p:txBody>
          <a:bodyPr>
            <a:no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School gates open at 8:30am for pupils to arrive and enter their classrooms. 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All pupils should be in class by 8:40am and this is the official start of the school day. 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Due to insurance purposes, children are not permitted to play on any school equipment after school.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The gate will be locked 3:20pm sharp so please make sure you are off the playground by then.</a:t>
            </a:r>
          </a:p>
          <a:p>
            <a:pPr marL="0" indent="0" fontAlgn="t">
              <a:buNone/>
            </a:pPr>
            <a:r>
              <a:rPr lang="en-GB" sz="2400" i="1" dirty="0">
                <a:latin typeface="SassoonCRInfant" panose="02010503020300020003" pitchFamily="2" charset="0"/>
              </a:rPr>
              <a:t>Please note that staggered finish times are in place to help manage traffic congestion and parking in Maltese Road.</a:t>
            </a:r>
            <a:endParaRPr lang="en-GB" sz="2400" dirty="0">
              <a:latin typeface="SassoonCRInfant" panose="02010503020300020003" pitchFamily="2" charset="0"/>
            </a:endParaRPr>
          </a:p>
          <a:p>
            <a:pPr fontAlgn="t"/>
            <a:r>
              <a:rPr lang="en-GB" sz="2400" dirty="0">
                <a:latin typeface="SassoonCRInfant" panose="02010503020300020003" pitchFamily="2" charset="0"/>
              </a:rPr>
              <a:t>Reception class finish at </a:t>
            </a:r>
            <a:r>
              <a:rPr lang="en-GB" sz="2400" b="1" dirty="0">
                <a:latin typeface="SassoonCRInfant" panose="02010503020300020003" pitchFamily="2" charset="0"/>
              </a:rPr>
              <a:t>3pm</a:t>
            </a:r>
            <a:endParaRPr lang="en-GB" sz="2400" dirty="0">
              <a:latin typeface="SassoonCRInfant" panose="02010503020300020003" pitchFamily="2" charset="0"/>
            </a:endParaRPr>
          </a:p>
          <a:p>
            <a:pPr fontAlgn="t"/>
            <a:r>
              <a:rPr lang="en-GB" sz="2400" dirty="0">
                <a:latin typeface="SassoonCRInfant" panose="02010503020300020003" pitchFamily="2" charset="0"/>
              </a:rPr>
              <a:t>Year 1, Year 2, Year 3 and Year 4 classes finish at </a:t>
            </a:r>
            <a:r>
              <a:rPr lang="en-GB" sz="2400" b="1" dirty="0">
                <a:latin typeface="SassoonCRInfant" panose="02010503020300020003" pitchFamily="2" charset="0"/>
              </a:rPr>
              <a:t>3:10pm</a:t>
            </a:r>
          </a:p>
          <a:p>
            <a:pPr fontAlgn="t"/>
            <a:r>
              <a:rPr lang="en-GB" sz="2400" dirty="0">
                <a:latin typeface="SassoonCRInfant" panose="02010503020300020003" pitchFamily="2" charset="0"/>
              </a:rPr>
              <a:t>Year 5 and Year 6 classes finish at </a:t>
            </a:r>
            <a:r>
              <a:rPr lang="en-GB" sz="2400" b="1" dirty="0">
                <a:latin typeface="SassoonCRInfant" panose="02010503020300020003" pitchFamily="2" charset="0"/>
              </a:rPr>
              <a:t>3:15pm</a:t>
            </a:r>
          </a:p>
          <a:p>
            <a:endParaRPr lang="en-GB" sz="2400" dirty="0">
              <a:latin typeface="SassoonCRInfant" panose="02010503020300020003" pitchFamily="2" charset="0"/>
            </a:endParaRPr>
          </a:p>
          <a:p>
            <a:endParaRPr lang="en-GB" sz="24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53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6855-1F90-4B22-8392-E46BAE0BA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Walking Home From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C12D0-8556-43DF-ADD5-0AD2D508F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569" y="1437483"/>
            <a:ext cx="8596668" cy="4087811"/>
          </a:xfrm>
        </p:spPr>
        <p:txBody>
          <a:bodyPr>
            <a:noAutofit/>
          </a:bodyPr>
          <a:lstStyle/>
          <a:p>
            <a:r>
              <a:rPr lang="en-GB" dirty="0"/>
              <a:t>Children need to have permission to walk home from school by themselves.</a:t>
            </a:r>
          </a:p>
          <a:p>
            <a:r>
              <a:rPr lang="en-GB" dirty="0"/>
              <a:t>Mobile phones should be handed to the class teacher at the start of the day and will be returned at the end.</a:t>
            </a:r>
          </a:p>
          <a:p>
            <a:r>
              <a:rPr lang="en-GB" dirty="0"/>
              <a:t>Please telephone the school by 2.30pm at the latest if you are delayed or if there is a change of arrangement when collecting your child from school.</a:t>
            </a:r>
          </a:p>
        </p:txBody>
      </p:sp>
    </p:spTree>
    <p:extLst>
      <p:ext uri="{BB962C8B-B14F-4D97-AF65-F5344CB8AC3E}">
        <p14:creationId xmlns:p14="http://schemas.microsoft.com/office/powerpoint/2010/main" val="206544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Homework/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833" y="1270000"/>
            <a:ext cx="10987099" cy="527878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2400" dirty="0">
                <a:latin typeface="SassoonCRInfant" panose="02010503020300020003" pitchFamily="2" charset="0"/>
              </a:rPr>
              <a:t>Half termly </a:t>
            </a:r>
            <a:r>
              <a:rPr lang="en-GB" sz="2400" b="1" dirty="0">
                <a:latin typeface="SassoonCRInfant" panose="02010503020300020003" pitchFamily="2" charset="0"/>
              </a:rPr>
              <a:t>Writing Bingo </a:t>
            </a:r>
            <a:r>
              <a:rPr lang="en-GB" sz="2400" dirty="0">
                <a:latin typeface="SassoonCRInfant" panose="02010503020300020003" pitchFamily="2" charset="0"/>
              </a:rPr>
              <a:t>will be sent home as well as the spelling rules that children will cover.</a:t>
            </a:r>
          </a:p>
          <a:p>
            <a:pPr>
              <a:spcBef>
                <a:spcPts val="600"/>
              </a:spcBef>
            </a:pPr>
            <a:r>
              <a:rPr lang="en-GB" sz="2400" dirty="0">
                <a:latin typeface="SassoonCRInfant" panose="02010503020300020003" pitchFamily="2" charset="0"/>
              </a:rPr>
              <a:t> Spellings will then also be put on </a:t>
            </a:r>
            <a:r>
              <a:rPr lang="en-GB" sz="2400" b="1" dirty="0">
                <a:latin typeface="SassoonCRInfant" panose="02010503020300020003" pitchFamily="2" charset="0"/>
              </a:rPr>
              <a:t>Spelling Frame </a:t>
            </a:r>
            <a:r>
              <a:rPr lang="en-GB" sz="2400" dirty="0">
                <a:latin typeface="SassoonCRInfant" panose="02010503020300020003" pitchFamily="2" charset="0"/>
              </a:rPr>
              <a:t>if children would like to practise these. </a:t>
            </a:r>
          </a:p>
          <a:p>
            <a:pPr>
              <a:spcBef>
                <a:spcPts val="600"/>
              </a:spcBef>
            </a:pPr>
            <a:r>
              <a:rPr lang="en-GB" sz="2400" b="1" dirty="0">
                <a:latin typeface="SassoonCRInfant" panose="02010503020300020003" pitchFamily="2" charset="0"/>
              </a:rPr>
              <a:t>Maths and English worksheets </a:t>
            </a:r>
            <a:r>
              <a:rPr lang="en-GB" sz="2400" dirty="0">
                <a:latin typeface="SassoonCRInfant" panose="02010503020300020003" pitchFamily="2" charset="0"/>
              </a:rPr>
              <a:t>will be sent home weekly. </a:t>
            </a:r>
          </a:p>
          <a:p>
            <a:pPr>
              <a:spcBef>
                <a:spcPts val="600"/>
              </a:spcBef>
            </a:pPr>
            <a:r>
              <a:rPr lang="en-GB" sz="2400" b="1" dirty="0">
                <a:latin typeface="SassoonCRInfant" panose="02010503020300020003" pitchFamily="2" charset="0"/>
              </a:rPr>
              <a:t>Reading</a:t>
            </a:r>
            <a:r>
              <a:rPr lang="en-GB" sz="2400" dirty="0">
                <a:latin typeface="SassoonCRInfant" panose="02010503020300020003" pitchFamily="2" charset="0"/>
              </a:rPr>
              <a:t>: Children are expected to read at least 3 times a week. This should be recorded in their Reading Diaries, dated and signed by an adult. Reading Diaries should be brought into school to be checked (on a Thursday in Year 6).  </a:t>
            </a:r>
            <a:r>
              <a:rPr lang="en-GB" sz="2400" b="1" dirty="0">
                <a:latin typeface="SassoonCRInfant" panose="02010503020300020003" pitchFamily="2" charset="0"/>
              </a:rPr>
              <a:t>Reading certificates </a:t>
            </a:r>
            <a:r>
              <a:rPr lang="en-GB" sz="2400" dirty="0">
                <a:latin typeface="SassoonCRInfant" panose="02010503020300020003" pitchFamily="2" charset="0"/>
              </a:rPr>
              <a:t>are awarded for KS2:  Bronze (50 reads), Silver (100 reads), Gold (150 reads) and Platinum (250 reads).</a:t>
            </a:r>
          </a:p>
          <a:p>
            <a:pPr>
              <a:spcBef>
                <a:spcPts val="600"/>
              </a:spcBef>
            </a:pPr>
            <a:r>
              <a:rPr lang="en-GB" sz="2400" dirty="0">
                <a:latin typeface="SassoonCRInfant" panose="02010503020300020003" pitchFamily="2" charset="0"/>
              </a:rPr>
              <a:t>Remember to keep playing on </a:t>
            </a:r>
            <a:r>
              <a:rPr lang="en-GB" sz="2400" b="1" dirty="0">
                <a:latin typeface="SassoonCRInfant" panose="02010503020300020003" pitchFamily="2" charset="0"/>
              </a:rPr>
              <a:t>Times Tables </a:t>
            </a:r>
            <a:r>
              <a:rPr lang="en-GB" sz="2400" b="1" dirty="0" err="1">
                <a:latin typeface="SassoonCRInfant" panose="02010503020300020003" pitchFamily="2" charset="0"/>
              </a:rPr>
              <a:t>Rockstars</a:t>
            </a:r>
            <a:r>
              <a:rPr lang="en-GB" sz="2400" b="1" dirty="0">
                <a:latin typeface="SassoonCRInfant" panose="02010503020300020003" pitchFamily="2" charset="0"/>
              </a:rPr>
              <a:t> </a:t>
            </a:r>
            <a:r>
              <a:rPr lang="en-GB" sz="2400" dirty="0">
                <a:latin typeface="SassoonCRInfant" panose="02010503020300020003" pitchFamily="2" charset="0"/>
              </a:rPr>
              <a:t>to increase speed and fluency. (Tackling Tables test on a Wednesday)</a:t>
            </a:r>
          </a:p>
          <a:p>
            <a:pPr>
              <a:spcBef>
                <a:spcPts val="600"/>
              </a:spcBef>
            </a:pPr>
            <a:r>
              <a:rPr lang="en-GB" sz="2400" dirty="0">
                <a:latin typeface="SassoonCRInfant" panose="02010503020300020003" pitchFamily="2" charset="0"/>
              </a:rPr>
              <a:t>Homework is set on a </a:t>
            </a:r>
            <a:r>
              <a:rPr lang="en-GB" sz="2400" b="1" dirty="0">
                <a:latin typeface="SassoonCRInfant" panose="02010503020300020003" pitchFamily="2" charset="0"/>
              </a:rPr>
              <a:t>Friday</a:t>
            </a:r>
            <a:r>
              <a:rPr lang="en-GB" sz="2400" dirty="0">
                <a:latin typeface="SassoonCRInfant" panose="02010503020300020003" pitchFamily="2" charset="0"/>
              </a:rPr>
              <a:t> and is due in the following </a:t>
            </a:r>
            <a:r>
              <a:rPr lang="en-GB" sz="2400" b="1" dirty="0">
                <a:latin typeface="SassoonCRInfant" panose="02010503020300020003" pitchFamily="2" charset="0"/>
              </a:rPr>
              <a:t>Wednesday</a:t>
            </a:r>
            <a:r>
              <a:rPr lang="en-GB" sz="2400" dirty="0">
                <a:latin typeface="SassoonCRInfant" panose="02010503020300020003" pitchFamily="2" charset="0"/>
              </a:rPr>
              <a:t>.</a:t>
            </a:r>
          </a:p>
          <a:p>
            <a:endParaRPr lang="en-GB" sz="2400" dirty="0">
              <a:latin typeface="SassoonCRInfant" panose="02010503020300020003" pitchFamily="2" charset="0"/>
            </a:endParaRPr>
          </a:p>
          <a:p>
            <a:endParaRPr lang="en-GB" sz="24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797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Positive Behaviour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568" y="1391963"/>
            <a:ext cx="9487083" cy="3880773"/>
          </a:xfrm>
        </p:spPr>
        <p:txBody>
          <a:bodyPr/>
          <a:lstStyle/>
          <a:p>
            <a:r>
              <a:rPr lang="en-GB" sz="2400" dirty="0">
                <a:latin typeface="SassoonCRInfant" panose="02010503020300020003" pitchFamily="2" charset="0"/>
              </a:rPr>
              <a:t>Please see school website for full Positive Behaviour Policy. </a:t>
            </a:r>
          </a:p>
          <a:p>
            <a:endParaRPr lang="en-GB" sz="2400" dirty="0">
              <a:latin typeface="SassoonCRInfant" panose="02010503020300020003" pitchFamily="2" charset="0"/>
            </a:endParaRPr>
          </a:p>
          <a:p>
            <a:r>
              <a:rPr lang="en-GB" sz="2400" dirty="0">
                <a:latin typeface="SassoonCRInfant" panose="02010503020300020003" pitchFamily="2" charset="0"/>
              </a:rPr>
              <a:t>Make Great Choices!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Our recognition board and Magnificent Malteser are linked to school values:</a:t>
            </a:r>
          </a:p>
          <a:p>
            <a:endParaRPr lang="en-GB" sz="2400" dirty="0">
              <a:latin typeface="SassoonCRInfant" panose="02010503020300020003" pitchFamily="2" charset="0"/>
            </a:endParaRPr>
          </a:p>
          <a:p>
            <a:endParaRPr lang="en-GB" sz="2800" dirty="0">
              <a:latin typeface="SassoonCRInfant" panose="02010503020300020003" pitchFamily="2" charset="0"/>
            </a:endParaRPr>
          </a:p>
          <a:p>
            <a:endParaRPr lang="en-GB" sz="2800" dirty="0">
              <a:latin typeface="SassoonCRInfant" panose="02010503020300020003" pitchFamily="2" charset="0"/>
            </a:endParaRP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52260"/>
              </p:ext>
            </p:extLst>
          </p:nvPr>
        </p:nvGraphicFramePr>
        <p:xfrm>
          <a:off x="278296" y="4521236"/>
          <a:ext cx="10866781" cy="607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9447">
                  <a:extLst>
                    <a:ext uri="{9D8B030D-6E8A-4147-A177-3AD203B41FA5}">
                      <a16:colId xmlns:a16="http://schemas.microsoft.com/office/drawing/2014/main" val="3352533277"/>
                    </a:ext>
                  </a:extLst>
                </a:gridCol>
                <a:gridCol w="1287065">
                  <a:extLst>
                    <a:ext uri="{9D8B030D-6E8A-4147-A177-3AD203B41FA5}">
                      <a16:colId xmlns:a16="http://schemas.microsoft.com/office/drawing/2014/main" val="3481655396"/>
                    </a:ext>
                  </a:extLst>
                </a:gridCol>
                <a:gridCol w="1614337">
                  <a:extLst>
                    <a:ext uri="{9D8B030D-6E8A-4147-A177-3AD203B41FA5}">
                      <a16:colId xmlns:a16="http://schemas.microsoft.com/office/drawing/2014/main" val="2800501100"/>
                    </a:ext>
                  </a:extLst>
                </a:gridCol>
                <a:gridCol w="1832265">
                  <a:extLst>
                    <a:ext uri="{9D8B030D-6E8A-4147-A177-3AD203B41FA5}">
                      <a16:colId xmlns:a16="http://schemas.microsoft.com/office/drawing/2014/main" val="3822564349"/>
                    </a:ext>
                  </a:extLst>
                </a:gridCol>
                <a:gridCol w="1827709">
                  <a:extLst>
                    <a:ext uri="{9D8B030D-6E8A-4147-A177-3AD203B41FA5}">
                      <a16:colId xmlns:a16="http://schemas.microsoft.com/office/drawing/2014/main" val="3487502273"/>
                    </a:ext>
                  </a:extLst>
                </a:gridCol>
                <a:gridCol w="1399447">
                  <a:extLst>
                    <a:ext uri="{9D8B030D-6E8A-4147-A177-3AD203B41FA5}">
                      <a16:colId xmlns:a16="http://schemas.microsoft.com/office/drawing/2014/main" val="3987369560"/>
                    </a:ext>
                  </a:extLst>
                </a:gridCol>
                <a:gridCol w="1506511">
                  <a:extLst>
                    <a:ext uri="{9D8B030D-6E8A-4147-A177-3AD203B41FA5}">
                      <a16:colId xmlns:a16="http://schemas.microsoft.com/office/drawing/2014/main" val="1510588128"/>
                    </a:ext>
                  </a:extLst>
                </a:gridCol>
              </a:tblGrid>
              <a:tr h="6073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en-GB" sz="2000" dirty="0">
                          <a:effectLst/>
                        </a:rPr>
                        <a:t>Creativity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en-GB" sz="2000" dirty="0">
                          <a:effectLst/>
                        </a:rPr>
                        <a:t>Respect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en-GB" sz="2000" dirty="0">
                          <a:effectLst/>
                        </a:rPr>
                        <a:t>Compassion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en-GB" sz="2000" dirty="0">
                          <a:effectLst/>
                        </a:rPr>
                        <a:t>Co-operation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en-GB" sz="2000" dirty="0">
                          <a:effectLst/>
                        </a:rPr>
                        <a:t>Responsibility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en-GB" sz="2000" dirty="0">
                          <a:effectLst/>
                        </a:rPr>
                        <a:t>Courage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73" marR="648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en-GB" sz="2000" dirty="0">
                          <a:effectLst/>
                        </a:rPr>
                        <a:t>Resilience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873" marR="64873" marT="0" marB="0"/>
                </a:tc>
                <a:extLst>
                  <a:ext uri="{0D108BD9-81ED-4DB2-BD59-A6C34878D82A}">
                    <a16:rowId xmlns:a16="http://schemas.microsoft.com/office/drawing/2014/main" val="418523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625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Reward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SassoonCRInfant" panose="02010503020300020003" pitchFamily="2" charset="0"/>
              </a:rPr>
              <a:t>Dojos</a:t>
            </a:r>
            <a:r>
              <a:rPr lang="en-GB" sz="2400" dirty="0">
                <a:latin typeface="SassoonCRInfant" panose="02010503020300020003" pitchFamily="2" charset="0"/>
              </a:rPr>
              <a:t> will be awarded to children when adults notice children making great choices. These will be turned into house points at the end of each week. 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The class are able to vote to ‘spend’ their dojos on a treat from their wish list or roll them over until they have the amount they need for a particular treat. </a:t>
            </a:r>
          </a:p>
          <a:p>
            <a:r>
              <a:rPr lang="en-GB" sz="2400" b="1" dirty="0">
                <a:latin typeface="SassoonCRInfant" panose="02010503020300020003" pitchFamily="2" charset="0"/>
              </a:rPr>
              <a:t>Magnificent Malteser </a:t>
            </a:r>
            <a:r>
              <a:rPr lang="en-GB" sz="2400" dirty="0">
                <a:latin typeface="SassoonCRInfant" panose="02010503020300020003" pitchFamily="2" charset="0"/>
              </a:rPr>
              <a:t>to be awarded in line with the Maltese Road school values. These will be awarded every Friday in celebration assembly and a certificate will be sent home. </a:t>
            </a:r>
          </a:p>
        </p:txBody>
      </p:sp>
    </p:spTree>
    <p:extLst>
      <p:ext uri="{BB962C8B-B14F-4D97-AF65-F5344CB8AC3E}">
        <p14:creationId xmlns:p14="http://schemas.microsoft.com/office/powerpoint/2010/main" val="288430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894" y="1376818"/>
            <a:ext cx="8596668" cy="3880773"/>
          </a:xfrm>
        </p:spPr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sz="2400" b="1" dirty="0">
                <a:latin typeface="SassoonCRInfant" panose="02010503020300020003" pitchFamily="2" charset="0"/>
              </a:rPr>
              <a:t>The school uniform is: </a:t>
            </a:r>
          </a:p>
          <a:p>
            <a:endParaRPr lang="en-GB" sz="2400" dirty="0">
              <a:latin typeface="SassoonCRInfant" panose="02010503020300020003" pitchFamily="2" charset="0"/>
            </a:endParaRPr>
          </a:p>
          <a:p>
            <a:pPr marL="0" indent="0">
              <a:buNone/>
            </a:pPr>
            <a:r>
              <a:rPr lang="en-GB" sz="2400" dirty="0">
                <a:latin typeface="SassoonCRInfant" panose="02010503020300020003" pitchFamily="2" charset="0"/>
              </a:rPr>
              <a:t>Grey trousers or skirts/pinafores, plain white shirts, grey jumper with school logo and school tie. </a:t>
            </a:r>
          </a:p>
          <a:p>
            <a:pPr marL="0" indent="0">
              <a:buNone/>
            </a:pPr>
            <a:r>
              <a:rPr lang="en-GB" sz="2400" dirty="0">
                <a:latin typeface="SassoonCRInfant" panose="02010503020300020003" pitchFamily="2" charset="0"/>
              </a:rPr>
              <a:t>In the summer, children may wear grey school shorts or a green and white checked summer dress. Socks should be white or grey and may be knee or ankle length. </a:t>
            </a:r>
          </a:p>
          <a:p>
            <a:pPr marL="0" indent="0">
              <a:buNone/>
            </a:pPr>
            <a:endParaRPr lang="en-GB" sz="2400" dirty="0">
              <a:latin typeface="SassoonCRInfant" panose="02010503020300020003" pitchFamily="2" charset="0"/>
            </a:endParaRPr>
          </a:p>
          <a:p>
            <a:r>
              <a:rPr lang="en-GB" sz="2400" b="1" dirty="0">
                <a:latin typeface="SassoonCRInfant" panose="02010503020300020003" pitchFamily="2" charset="0"/>
              </a:rPr>
              <a:t>Please ensure all items of clothing are clearly named. </a:t>
            </a:r>
            <a:endParaRPr lang="en-GB" sz="24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231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 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34" y="1117600"/>
            <a:ext cx="10007599" cy="3880773"/>
          </a:xfrm>
        </p:spPr>
        <p:txBody>
          <a:bodyPr>
            <a:noAutofit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An email went out on Monday which has hopefully answered some questions and concerns with regards to getting changed for PE in school.</a:t>
            </a:r>
          </a:p>
          <a:p>
            <a:endParaRPr lang="en-GB" sz="2400" dirty="0">
              <a:latin typeface="SassoonCRInfant" panose="02010503020300020003" pitchFamily="2" charset="0"/>
            </a:endParaRPr>
          </a:p>
          <a:p>
            <a:r>
              <a:rPr lang="en-GB" sz="2400" dirty="0">
                <a:latin typeface="SassoonCRInfant" panose="02010503020300020003" pitchFamily="2" charset="0"/>
              </a:rPr>
              <a:t>black/green bottoms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white polo/t-shirt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black/white plain trainers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green/black jumpers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Earrings should be removed for PE.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Long hair should be tied back. </a:t>
            </a:r>
          </a:p>
          <a:p>
            <a:pPr marL="0" indent="0">
              <a:buNone/>
            </a:pPr>
            <a:endParaRPr lang="en-GB" sz="2400" dirty="0">
              <a:latin typeface="SassoonCRInfant" panose="02010503020300020003" pitchFamily="2" charset="0"/>
            </a:endParaRPr>
          </a:p>
          <a:p>
            <a:r>
              <a:rPr lang="en-GB" sz="2400" b="1" dirty="0">
                <a:latin typeface="SassoonCRInfant" panose="02010503020300020003" pitchFamily="2" charset="0"/>
              </a:rPr>
              <a:t>Our PE days are: Mondays and Fridays</a:t>
            </a:r>
          </a:p>
          <a:p>
            <a:r>
              <a:rPr lang="en-GB" sz="2400" b="1" dirty="0">
                <a:latin typeface="SassoonCRInfant" panose="02010503020300020003" pitchFamily="2" charset="0"/>
              </a:rPr>
              <a:t>For Autumn 1 only, PE days will be Tuesdays and Fridays.</a:t>
            </a:r>
          </a:p>
          <a:p>
            <a:endParaRPr lang="en-GB" sz="2400" b="1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54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5195"/>
            <a:ext cx="8746066" cy="4349257"/>
          </a:xfrm>
        </p:spPr>
        <p:txBody>
          <a:bodyPr>
            <a:normAutofit fontScale="92500"/>
          </a:bodyPr>
          <a:lstStyle/>
          <a:p>
            <a:r>
              <a:rPr lang="en-GB" sz="2400" dirty="0">
                <a:latin typeface="SassoonCRInfant" panose="02010503020300020003" pitchFamily="2" charset="0"/>
              </a:rPr>
              <a:t>Children are encouraged to bring in a water bottle each day (water only)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Children are welcome to bring their own healthy snack into school. Please refer to the school’s Food Policy which can be found on the school website. 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No chocolate, biscuits, crisps, nuts (we have several children and adults in school with severe nut allergies), etc.</a:t>
            </a:r>
          </a:p>
          <a:p>
            <a:r>
              <a:rPr lang="en-GB" sz="2400" dirty="0">
                <a:latin typeface="SassoonCRInfant" panose="02010503020300020003" pitchFamily="2" charset="0"/>
              </a:rPr>
              <a:t>Suggested healthy snacks include: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latin typeface="SassoonCRInfant" panose="02010503020300020003" pitchFamily="2" charset="0"/>
              </a:rPr>
              <a:t> Fruit such as bananas, apples, grapes, tomatoes, etc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latin typeface="SassoonCRInfant" panose="02010503020300020003" pitchFamily="2" charset="0"/>
              </a:rPr>
              <a:t> Raw vegetables such as carrots, peppers, etc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>
                <a:latin typeface="SassoonCRInfant" panose="02010503020300020003" pitchFamily="2" charset="0"/>
              </a:rPr>
              <a:t>Cereal bars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5848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445</TotalTime>
  <Words>920</Words>
  <Application>Microsoft Office PowerPoint</Application>
  <PresentationFormat>Widescreen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SassoonCRInfant</vt:lpstr>
      <vt:lpstr>Trebuchet MS</vt:lpstr>
      <vt:lpstr>Wingdings</vt:lpstr>
      <vt:lpstr>Wingdings 3</vt:lpstr>
      <vt:lpstr>Facet</vt:lpstr>
      <vt:lpstr>Maltese Road Primary School  2024-2025</vt:lpstr>
      <vt:lpstr>Start/Finish times</vt:lpstr>
      <vt:lpstr>Walking Home From School</vt:lpstr>
      <vt:lpstr>Homework/ Reading</vt:lpstr>
      <vt:lpstr>Positive Behaviour Policy</vt:lpstr>
      <vt:lpstr>Reward systems</vt:lpstr>
      <vt:lpstr>Uniform</vt:lpstr>
      <vt:lpstr>PE kit</vt:lpstr>
      <vt:lpstr>Snack</vt:lpstr>
      <vt:lpstr>School equipment</vt:lpstr>
      <vt:lpstr>Year 6 </vt:lpstr>
      <vt:lpstr>Attendance </vt:lpstr>
    </vt:vector>
  </TitlesOfParts>
  <Company>Maltese Road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Maltese Road Primary School 2023-2024</dc:title>
  <dc:creator>Grace Almond - Maltese Road Primary School</dc:creator>
  <cp:lastModifiedBy>Mrs Dawson-Goodey</cp:lastModifiedBy>
  <cp:revision>36</cp:revision>
  <dcterms:created xsi:type="dcterms:W3CDTF">2023-09-05T09:24:09Z</dcterms:created>
  <dcterms:modified xsi:type="dcterms:W3CDTF">2024-10-02T14:58:15Z</dcterms:modified>
</cp:coreProperties>
</file>