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9" r:id="rId4"/>
    <p:sldId id="268" r:id="rId5"/>
    <p:sldId id="257" r:id="rId6"/>
    <p:sldId id="265" r:id="rId7"/>
    <p:sldId id="258" r:id="rId8"/>
    <p:sldId id="260" r:id="rId9"/>
    <p:sldId id="261" r:id="rId10"/>
    <p:sldId id="263" r:id="rId11"/>
    <p:sldId id="264" r:id="rId12"/>
    <p:sldId id="26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 Browning - Maltese Road Primary School" userId="53e1d4c9-74cf-4dfe-9de4-64cfb0307bd7" providerId="ADAL" clId="{9BCB0B49-9635-47C6-A361-7432A0913FED}"/>
    <pc:docChg chg="custSel addSld modSld sldOrd">
      <pc:chgData name="Emma  Browning - Maltese Road Primary School" userId="53e1d4c9-74cf-4dfe-9de4-64cfb0307bd7" providerId="ADAL" clId="{9BCB0B49-9635-47C6-A361-7432A0913FED}" dt="2024-09-10T11:32:46.687" v="252" actId="1076"/>
      <pc:docMkLst>
        <pc:docMk/>
      </pc:docMkLst>
      <pc:sldChg chg="modSp mod">
        <pc:chgData name="Emma  Browning - Maltese Road Primary School" userId="53e1d4c9-74cf-4dfe-9de4-64cfb0307bd7" providerId="ADAL" clId="{9BCB0B49-9635-47C6-A361-7432A0913FED}" dt="2024-09-10T11:32:20.194" v="247" actId="313"/>
        <pc:sldMkLst>
          <pc:docMk/>
          <pc:sldMk cId="1724797099" sldId="257"/>
        </pc:sldMkLst>
        <pc:spChg chg="mod">
          <ac:chgData name="Emma  Browning - Maltese Road Primary School" userId="53e1d4c9-74cf-4dfe-9de4-64cfb0307bd7" providerId="ADAL" clId="{9BCB0B49-9635-47C6-A361-7432A0913FED}" dt="2024-09-10T11:32:20.194" v="247" actId="313"/>
          <ac:spMkLst>
            <pc:docMk/>
            <pc:sldMk cId="1724797099" sldId="257"/>
            <ac:spMk id="3" creationId="{00000000-0000-0000-0000-000000000000}"/>
          </ac:spMkLst>
        </pc:spChg>
      </pc:sldChg>
      <pc:sldChg chg="modSp mod">
        <pc:chgData name="Emma  Browning - Maltese Road Primary School" userId="53e1d4c9-74cf-4dfe-9de4-64cfb0307bd7" providerId="ADAL" clId="{9BCB0B49-9635-47C6-A361-7432A0913FED}" dt="2024-09-10T11:31:05.014" v="157" actId="6549"/>
        <pc:sldMkLst>
          <pc:docMk/>
          <pc:sldMk cId="469231521" sldId="261"/>
        </pc:sldMkLst>
        <pc:spChg chg="mod">
          <ac:chgData name="Emma  Browning - Maltese Road Primary School" userId="53e1d4c9-74cf-4dfe-9de4-64cfb0307bd7" providerId="ADAL" clId="{9BCB0B49-9635-47C6-A361-7432A0913FED}" dt="2024-09-10T11:31:05.014" v="157" actId="6549"/>
          <ac:spMkLst>
            <pc:docMk/>
            <pc:sldMk cId="469231521" sldId="261"/>
            <ac:spMk id="3" creationId="{00000000-0000-0000-0000-000000000000}"/>
          </ac:spMkLst>
        </pc:spChg>
      </pc:sldChg>
      <pc:sldChg chg="modSp mod ord">
        <pc:chgData name="Emma  Browning - Maltese Road Primary School" userId="53e1d4c9-74cf-4dfe-9de4-64cfb0307bd7" providerId="ADAL" clId="{9BCB0B49-9635-47C6-A361-7432A0913FED}" dt="2024-09-10T11:32:46.687" v="252" actId="1076"/>
        <pc:sldMkLst>
          <pc:docMk/>
          <pc:sldMk cId="366854639" sldId="262"/>
        </pc:sldMkLst>
        <pc:spChg chg="mod">
          <ac:chgData name="Emma  Browning - Maltese Road Primary School" userId="53e1d4c9-74cf-4dfe-9de4-64cfb0307bd7" providerId="ADAL" clId="{9BCB0B49-9635-47C6-A361-7432A0913FED}" dt="2024-09-10T11:32:44.546" v="251" actId="1076"/>
          <ac:spMkLst>
            <pc:docMk/>
            <pc:sldMk cId="366854639" sldId="262"/>
            <ac:spMk id="2" creationId="{00000000-0000-0000-0000-000000000000}"/>
          </ac:spMkLst>
        </pc:spChg>
        <pc:spChg chg="mod">
          <ac:chgData name="Emma  Browning - Maltese Road Primary School" userId="53e1d4c9-74cf-4dfe-9de4-64cfb0307bd7" providerId="ADAL" clId="{9BCB0B49-9635-47C6-A361-7432A0913FED}" dt="2024-09-10T11:32:46.687" v="252" actId="1076"/>
          <ac:spMkLst>
            <pc:docMk/>
            <pc:sldMk cId="366854639" sldId="262"/>
            <ac:spMk id="3" creationId="{00000000-0000-0000-0000-000000000000}"/>
          </ac:spMkLst>
        </pc:spChg>
      </pc:sldChg>
      <pc:sldChg chg="modSp mod">
        <pc:chgData name="Emma  Browning - Maltese Road Primary School" userId="53e1d4c9-74cf-4dfe-9de4-64cfb0307bd7" providerId="ADAL" clId="{9BCB0B49-9635-47C6-A361-7432A0913FED}" dt="2024-09-10T11:31:27.561" v="162" actId="20577"/>
        <pc:sldMkLst>
          <pc:docMk/>
          <pc:sldMk cId="3504584846" sldId="263"/>
        </pc:sldMkLst>
        <pc:spChg chg="mod">
          <ac:chgData name="Emma  Browning - Maltese Road Primary School" userId="53e1d4c9-74cf-4dfe-9de4-64cfb0307bd7" providerId="ADAL" clId="{9BCB0B49-9635-47C6-A361-7432A0913FED}" dt="2024-09-10T11:31:27.561" v="162" actId="20577"/>
          <ac:spMkLst>
            <pc:docMk/>
            <pc:sldMk cId="3504584846" sldId="263"/>
            <ac:spMk id="3" creationId="{00000000-0000-0000-0000-000000000000}"/>
          </ac:spMkLst>
        </pc:spChg>
      </pc:sldChg>
      <pc:sldChg chg="modSp mod">
        <pc:chgData name="Emma  Browning - Maltese Road Primary School" userId="53e1d4c9-74cf-4dfe-9de4-64cfb0307bd7" providerId="ADAL" clId="{9BCB0B49-9635-47C6-A361-7432A0913FED}" dt="2024-09-10T11:31:39.467" v="165" actId="20577"/>
        <pc:sldMkLst>
          <pc:docMk/>
          <pc:sldMk cId="1757239806" sldId="264"/>
        </pc:sldMkLst>
        <pc:spChg chg="mod">
          <ac:chgData name="Emma  Browning - Maltese Road Primary School" userId="53e1d4c9-74cf-4dfe-9de4-64cfb0307bd7" providerId="ADAL" clId="{9BCB0B49-9635-47C6-A361-7432A0913FED}" dt="2024-09-10T11:31:39.467" v="165" actId="20577"/>
          <ac:spMkLst>
            <pc:docMk/>
            <pc:sldMk cId="1757239806" sldId="264"/>
            <ac:spMk id="3" creationId="{00000000-0000-0000-0000-000000000000}"/>
          </ac:spMkLst>
        </pc:spChg>
      </pc:sldChg>
      <pc:sldChg chg="modSp add mod">
        <pc:chgData name="Emma  Browning - Maltese Road Primary School" userId="53e1d4c9-74cf-4dfe-9de4-64cfb0307bd7" providerId="ADAL" clId="{9BCB0B49-9635-47C6-A361-7432A0913FED}" dt="2024-09-03T11:25:54.050" v="124" actId="20577"/>
        <pc:sldMkLst>
          <pc:docMk/>
          <pc:sldMk cId="861599385" sldId="268"/>
        </pc:sldMkLst>
        <pc:spChg chg="mod">
          <ac:chgData name="Emma  Browning - Maltese Road Primary School" userId="53e1d4c9-74cf-4dfe-9de4-64cfb0307bd7" providerId="ADAL" clId="{9BCB0B49-9635-47C6-A361-7432A0913FED}" dt="2024-09-03T11:25:14.449" v="14" actId="20577"/>
          <ac:spMkLst>
            <pc:docMk/>
            <pc:sldMk cId="861599385" sldId="268"/>
            <ac:spMk id="2" creationId="{00000000-0000-0000-0000-000000000000}"/>
          </ac:spMkLst>
        </pc:spChg>
        <pc:spChg chg="mod">
          <ac:chgData name="Emma  Browning - Maltese Road Primary School" userId="53e1d4c9-74cf-4dfe-9de4-64cfb0307bd7" providerId="ADAL" clId="{9BCB0B49-9635-47C6-A361-7432A0913FED}" dt="2024-09-03T11:25:54.050" v="124" actId="20577"/>
          <ac:spMkLst>
            <pc:docMk/>
            <pc:sldMk cId="861599385" sldId="26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355390" cy="1646302"/>
          </a:xfrm>
        </p:spPr>
        <p:txBody>
          <a:bodyPr/>
          <a:lstStyle/>
          <a:p>
            <a:pPr algn="ctr"/>
            <a:r>
              <a:rPr lang="en-GB" dirty="0">
                <a:latin typeface="SassoonCRInfant" panose="02010503020300020003" pitchFamily="2" charset="0"/>
              </a:rPr>
              <a:t>Maltese Road Primary School</a:t>
            </a:r>
            <a:br>
              <a:rPr lang="en-GB" dirty="0">
                <a:latin typeface="SassoonCRInfant" panose="02010503020300020003" pitchFamily="2" charset="0"/>
              </a:rPr>
            </a:br>
            <a:r>
              <a:rPr lang="en-GB" dirty="0">
                <a:latin typeface="SassoonCRInfant" panose="02010503020300020003" pitchFamily="2" charset="0"/>
              </a:rPr>
              <a:t>KS2 </a:t>
            </a:r>
            <a:br>
              <a:rPr lang="en-GB" dirty="0">
                <a:latin typeface="SassoonCRInfant" panose="02010503020300020003" pitchFamily="2" charset="0"/>
              </a:rPr>
            </a:br>
            <a:r>
              <a:rPr lang="en-GB" dirty="0">
                <a:latin typeface="SassoonCRInfant" panose="02010503020300020003" pitchFamily="2" charset="0"/>
              </a:rPr>
              <a:t> 2024-2025</a:t>
            </a:r>
          </a:p>
        </p:txBody>
      </p:sp>
    </p:spTree>
    <p:extLst>
      <p:ext uri="{BB962C8B-B14F-4D97-AF65-F5344CB8AC3E}">
        <p14:creationId xmlns:p14="http://schemas.microsoft.com/office/powerpoint/2010/main" val="370682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Snack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79589"/>
            <a:ext cx="8915399" cy="3880773"/>
          </a:xfrm>
        </p:spPr>
        <p:txBody>
          <a:bodyPr/>
          <a:lstStyle/>
          <a:p>
            <a:r>
              <a:rPr lang="en-GB" sz="2800" dirty="0">
                <a:latin typeface="Arial Narrow" panose="020B0606020202030204" pitchFamily="34" charset="0"/>
              </a:rPr>
              <a:t>If children would like to bring a snack in for break time, please ensure this is a healthy snack (no chocolate, biscuits, crisps, nuts etc).</a:t>
            </a:r>
          </a:p>
        </p:txBody>
      </p:sp>
    </p:spTree>
    <p:extLst>
      <p:ext uri="{BB962C8B-B14F-4D97-AF65-F5344CB8AC3E}">
        <p14:creationId xmlns:p14="http://schemas.microsoft.com/office/powerpoint/2010/main" val="35045848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School equipment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864256"/>
            <a:ext cx="9067799" cy="3880773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 Narrow" panose="020B0606020202030204" pitchFamily="34" charset="0"/>
              </a:rPr>
              <a:t>Please ensure children have school book bags or small backpacks.</a:t>
            </a:r>
          </a:p>
          <a:p>
            <a:r>
              <a:rPr lang="en-GB" sz="2800" dirty="0">
                <a:latin typeface="Arial Narrow" panose="020B0606020202030204" pitchFamily="34" charset="0"/>
              </a:rPr>
              <a:t>Children should be bringing in their reading book and reading records into school everyday for adults to check. </a:t>
            </a:r>
          </a:p>
          <a:p>
            <a:r>
              <a:rPr lang="en-GB" sz="2800" dirty="0">
                <a:latin typeface="Arial Narrow" panose="020B0606020202030204" pitchFamily="34" charset="0"/>
              </a:rPr>
              <a:t>All children should have a named water bottle. </a:t>
            </a:r>
          </a:p>
          <a:p>
            <a:r>
              <a:rPr lang="en-GB" sz="2800" dirty="0">
                <a:latin typeface="Arial Narrow" panose="020B0606020202030204" pitchFamily="34" charset="0"/>
              </a:rPr>
              <a:t>No pencil cases are needed at school. </a:t>
            </a:r>
          </a:p>
        </p:txBody>
      </p:sp>
    </p:spTree>
    <p:extLst>
      <p:ext uri="{BB962C8B-B14F-4D97-AF65-F5344CB8AC3E}">
        <p14:creationId xmlns:p14="http://schemas.microsoft.com/office/powerpoint/2010/main" val="1757239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03954-AB87-4758-9320-6EE04F992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Attendance	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A2A964-AF97-4178-A88B-0811E3776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8392" y="652462"/>
            <a:ext cx="7886700" cy="555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098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46168-68EE-4DEB-8CB1-62C966E0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 for coming.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AFC4D-3EBA-42F5-835F-56EFD0D8C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Arial Narrow" panose="020B0606020202030204" pitchFamily="34" charset="0"/>
              </a:rPr>
              <a:t>Please check the weekly newsletter and class dojos for any other information. </a:t>
            </a:r>
          </a:p>
          <a:p>
            <a:r>
              <a:rPr lang="en-GB" sz="3600" dirty="0">
                <a:latin typeface="Arial Narrow" panose="020B0606020202030204" pitchFamily="34" charset="0"/>
              </a:rPr>
              <a:t>All of the information on this PowerPoint can be found on our class page. </a:t>
            </a:r>
          </a:p>
        </p:txBody>
      </p:sp>
    </p:spTree>
    <p:extLst>
      <p:ext uri="{BB962C8B-B14F-4D97-AF65-F5344CB8AC3E}">
        <p14:creationId xmlns:p14="http://schemas.microsoft.com/office/powerpoint/2010/main" val="342273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7867"/>
            <a:ext cx="8596668" cy="1320800"/>
          </a:xfrm>
        </p:spPr>
        <p:txBody>
          <a:bodyPr/>
          <a:lstStyle/>
          <a:p>
            <a:r>
              <a:rPr lang="en-GB" dirty="0"/>
              <a:t>PE 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48267"/>
            <a:ext cx="10961672" cy="52068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Year 5 PE days before half-term are: </a:t>
            </a:r>
          </a:p>
          <a:p>
            <a:pPr marL="0" indent="0" algn="ctr">
              <a:buNone/>
            </a:pPr>
            <a:r>
              <a:rPr lang="en-GB" sz="24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Tuesday and Friday. </a:t>
            </a:r>
          </a:p>
          <a:p>
            <a:pPr marL="0" indent="0" algn="ctr">
              <a:buNone/>
            </a:pPr>
            <a:r>
              <a:rPr lang="en-GB" sz="24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Year 5 PE days after half-term are:</a:t>
            </a:r>
            <a:br>
              <a:rPr lang="en-GB" sz="24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</a:br>
            <a:r>
              <a:rPr lang="en-GB" sz="24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Monday and Friday.</a:t>
            </a:r>
            <a:endParaRPr lang="en-GB" dirty="0">
              <a:latin typeface="Arial Narrow" panose="020B060602020203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Black/green bottoms</a:t>
            </a: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White polo/t-shirt</a:t>
            </a: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Black/white plain trainers</a:t>
            </a: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Green/black jumpers</a:t>
            </a: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Earrings should be removed on PE days. </a:t>
            </a: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Please ensure children come into school in the correct PE kit on their PE days. </a:t>
            </a:r>
          </a:p>
          <a:p>
            <a:endParaRPr lang="en-GB" sz="2000" dirty="0">
              <a:latin typeface="Arial Narrow" panose="020B060602020203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r>
              <a:rPr lang="en-GB" sz="2000" dirty="0">
                <a:latin typeface="Arial Narrow" panose="020B060602020203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If children do not have the correct PE kit they will not be able to take part in PE due to health and safety. </a:t>
            </a:r>
          </a:p>
        </p:txBody>
      </p:sp>
    </p:spTree>
    <p:extLst>
      <p:ext uri="{BB962C8B-B14F-4D97-AF65-F5344CB8AC3E}">
        <p14:creationId xmlns:p14="http://schemas.microsoft.com/office/powerpoint/2010/main" val="366854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Start/Finish times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831" y="1468258"/>
            <a:ext cx="9720700" cy="5128485"/>
          </a:xfrm>
        </p:spPr>
        <p:txBody>
          <a:bodyPr>
            <a:normAutofit/>
          </a:bodyPr>
          <a:lstStyle/>
          <a:p>
            <a:r>
              <a:rPr lang="en-GB" sz="2100" dirty="0">
                <a:latin typeface="Arial Narrow" panose="020B0606020202030204" pitchFamily="34" charset="0"/>
              </a:rPr>
              <a:t>School gates open at 8:30am for pupils to arrive and enter their classrooms. All pupils should be in class by 8:40am as this is the official start of the school day.</a:t>
            </a:r>
          </a:p>
          <a:p>
            <a:pPr marL="0" indent="0">
              <a:buNone/>
            </a:pPr>
            <a:r>
              <a:rPr lang="en-GB" sz="2100" dirty="0">
                <a:latin typeface="Arial Narrow" panose="020B0606020202030204" pitchFamily="34" charset="0"/>
              </a:rPr>
              <a:t> </a:t>
            </a:r>
            <a:endParaRPr lang="en-GB" sz="2100" i="1" dirty="0">
              <a:latin typeface="Arial Narrow" panose="020B0606020202030204" pitchFamily="34" charset="0"/>
            </a:endParaRPr>
          </a:p>
          <a:p>
            <a:pPr fontAlgn="t"/>
            <a:r>
              <a:rPr lang="en-GB" sz="2100" dirty="0">
                <a:latin typeface="Arial Narrow" panose="020B0606020202030204" pitchFamily="34" charset="0"/>
              </a:rPr>
              <a:t>Year 5 finish at 3:15.</a:t>
            </a:r>
          </a:p>
          <a:p>
            <a:pPr fontAlgn="t"/>
            <a:r>
              <a:rPr lang="en-GB" sz="2100" dirty="0">
                <a:latin typeface="Arial Narrow" panose="020B0606020202030204" pitchFamily="34" charset="0"/>
              </a:rPr>
              <a:t>If children are not collected by 3:15pm, they will be sent to the library. Children must be collected by an adult </a:t>
            </a:r>
            <a:r>
              <a:rPr lang="en-GB" sz="2100">
                <a:latin typeface="Arial Narrow" panose="020B0606020202030204" pitchFamily="34" charset="0"/>
              </a:rPr>
              <a:t>in autumn </a:t>
            </a:r>
            <a:r>
              <a:rPr lang="en-GB" sz="2100" dirty="0">
                <a:latin typeface="Arial Narrow" panose="020B0606020202030204" pitchFamily="34" charset="0"/>
              </a:rPr>
              <a:t>and spring terms. They can begin to walk home by themselves in the summer term.</a:t>
            </a:r>
            <a:endParaRPr lang="en-GB" sz="2400" dirty="0">
              <a:latin typeface="Arial Narrow" panose="020B0606020202030204" pitchFamily="34" charset="0"/>
            </a:endParaRPr>
          </a:p>
          <a:p>
            <a:pPr fontAlgn="t"/>
            <a:endParaRPr lang="en-GB" sz="2100" dirty="0">
              <a:latin typeface="Arial Narrow" panose="020B0606020202030204" pitchFamily="34" charset="0"/>
            </a:endParaRPr>
          </a:p>
          <a:p>
            <a:r>
              <a:rPr lang="en-GB" sz="2100" dirty="0">
                <a:latin typeface="Arial Narrow" panose="020B0606020202030204" pitchFamily="34" charset="0"/>
              </a:rPr>
              <a:t>No MUGA play or climbing frame after school due to insurance.</a:t>
            </a:r>
          </a:p>
          <a:p>
            <a:pPr fontAlgn="t"/>
            <a:r>
              <a:rPr lang="en-GB" sz="2100" i="1" dirty="0">
                <a:latin typeface="Arial Narrow" panose="020B0606020202030204" pitchFamily="34" charset="0"/>
              </a:rPr>
              <a:t>Please note that staggered finish times are in place to help manage traffic congestion and parking in Maltese Road.</a:t>
            </a:r>
            <a:endParaRPr lang="en-GB" sz="2100" dirty="0">
              <a:latin typeface="Arial Narrow" panose="020B0606020202030204" pitchFamily="34" charset="0"/>
            </a:endParaRPr>
          </a:p>
          <a:p>
            <a:pPr marL="0" indent="0" fontAlgn="t">
              <a:buNone/>
            </a:pPr>
            <a:endParaRPr lang="en-GB" sz="2100" dirty="0">
              <a:latin typeface="Sassoon Infant Std" panose="020B0503020103030203" pitchFamily="34" charset="0"/>
            </a:endParaRPr>
          </a:p>
          <a:p>
            <a:endParaRPr lang="en-GB" dirty="0">
              <a:latin typeface="Sassoon Infant Std" panose="020B0503020103030203" pitchFamily="34" charset="0"/>
            </a:endParaRPr>
          </a:p>
          <a:p>
            <a:endParaRPr lang="en-GB" dirty="0">
              <a:latin typeface="SassoonCRInfant" panose="0201050302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536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Sassoon Infant Std" panose="020B0503020103030203" pitchFamily="34" charset="0"/>
              </a:rPr>
              <a:t>Class teachers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831" y="1468258"/>
            <a:ext cx="9720700" cy="5128485"/>
          </a:xfrm>
        </p:spPr>
        <p:txBody>
          <a:bodyPr>
            <a:normAutofit/>
          </a:bodyPr>
          <a:lstStyle/>
          <a:p>
            <a:r>
              <a:rPr lang="en-GB" sz="2100" dirty="0">
                <a:latin typeface="Arial Narrow" panose="020B0606020202030204" pitchFamily="34" charset="0"/>
              </a:rPr>
              <a:t>Mrs Millwood will teach the class on Wednesdays.</a:t>
            </a:r>
          </a:p>
          <a:p>
            <a:r>
              <a:rPr lang="en-GB" sz="2100" dirty="0">
                <a:latin typeface="Arial Narrow" panose="020B0606020202030204" pitchFamily="34" charset="0"/>
              </a:rPr>
              <a:t>Mrs Farrell will teach the class on </a:t>
            </a:r>
            <a:r>
              <a:rPr lang="en-GB" sz="2100">
                <a:latin typeface="Arial Narrow" panose="020B0606020202030204" pitchFamily="34" charset="0"/>
              </a:rPr>
              <a:t>Tuesday afternoons.</a:t>
            </a:r>
            <a:endParaRPr lang="en-GB" sz="2100" dirty="0">
              <a:latin typeface="Arial Narrow" panose="020B0606020202030204" pitchFamily="34" charset="0"/>
            </a:endParaRPr>
          </a:p>
          <a:p>
            <a:pPr marL="0" indent="0" fontAlgn="t">
              <a:buNone/>
            </a:pPr>
            <a:endParaRPr lang="en-GB" sz="2100" dirty="0">
              <a:latin typeface="Sassoon Infant Std" panose="020B0503020103030203" pitchFamily="34" charset="0"/>
            </a:endParaRPr>
          </a:p>
          <a:p>
            <a:endParaRPr lang="en-GB" dirty="0">
              <a:latin typeface="Sassoon Infant Std" panose="020B0503020103030203" pitchFamily="34" charset="0"/>
            </a:endParaRPr>
          </a:p>
          <a:p>
            <a:endParaRPr lang="en-GB" dirty="0">
              <a:latin typeface="SassoonCRInfant" panose="0201050302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599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Homework/Reading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591733"/>
            <a:ext cx="9575799" cy="444962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3400" u="sng" dirty="0">
                <a:latin typeface="Arial Narrow" panose="020B0606020202030204" pitchFamily="34" charset="0"/>
              </a:rPr>
              <a:t>All children will receive:</a:t>
            </a:r>
          </a:p>
          <a:p>
            <a:r>
              <a:rPr lang="en-GB" sz="3400" dirty="0">
                <a:latin typeface="Arial Narrow" panose="020B0606020202030204" pitchFamily="34" charset="0"/>
              </a:rPr>
              <a:t>Half termly writing bingo which will include activities linked to writing skills the children have been learning in school.</a:t>
            </a:r>
          </a:p>
          <a:p>
            <a:r>
              <a:rPr lang="en-GB" sz="3400" dirty="0">
                <a:latin typeface="Arial Narrow" panose="020B0606020202030204" pitchFamily="34" charset="0"/>
              </a:rPr>
              <a:t>Spellings to practise on the back of the bingo sheet. These will be tested during dictated sentences on a Thursday.</a:t>
            </a:r>
          </a:p>
          <a:p>
            <a:r>
              <a:rPr lang="en-GB" sz="3400" dirty="0">
                <a:latin typeface="Arial Narrow" panose="020B0606020202030204" pitchFamily="34" charset="0"/>
              </a:rPr>
              <a:t>Maths will be set weekly on </a:t>
            </a:r>
            <a:r>
              <a:rPr lang="en-GB" sz="3400" dirty="0" err="1">
                <a:latin typeface="Arial Narrow" panose="020B0606020202030204" pitchFamily="34" charset="0"/>
              </a:rPr>
              <a:t>PurpleMash</a:t>
            </a:r>
            <a:r>
              <a:rPr lang="en-GB" sz="3400" dirty="0">
                <a:latin typeface="Arial Narrow" panose="020B0606020202030204" pitchFamily="34" charset="0"/>
              </a:rPr>
              <a:t>. You will not be able to access the work until after 4pm.</a:t>
            </a:r>
          </a:p>
          <a:p>
            <a:r>
              <a:rPr lang="en-GB" sz="3400" dirty="0">
                <a:latin typeface="Arial Narrow" panose="020B0606020202030204" pitchFamily="34" charset="0"/>
              </a:rPr>
              <a:t>Children are expected to read at least 3 times a week and this should be signed by an adult in their reading log. Bronze, Silver, Gold and Platinum certificates will be awarded for reads at home.</a:t>
            </a:r>
          </a:p>
          <a:p>
            <a:r>
              <a:rPr lang="en-GB" sz="3400" dirty="0">
                <a:latin typeface="Arial Narrow" panose="020B0606020202030204" pitchFamily="34" charset="0"/>
              </a:rPr>
              <a:t>Optional </a:t>
            </a:r>
            <a:r>
              <a:rPr lang="en-GB" sz="3400" dirty="0" err="1">
                <a:latin typeface="Arial Narrow" panose="020B0606020202030204" pitchFamily="34" charset="0"/>
              </a:rPr>
              <a:t>Nandos</a:t>
            </a:r>
            <a:r>
              <a:rPr lang="en-GB" sz="3400" dirty="0">
                <a:latin typeface="Arial Narrow" panose="020B0606020202030204" pitchFamily="34" charset="0"/>
              </a:rPr>
              <a:t> homework grid.</a:t>
            </a:r>
          </a:p>
          <a:p>
            <a:pPr marL="0" indent="0">
              <a:buNone/>
            </a:pPr>
            <a:endParaRPr lang="en-GB" sz="3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GB" sz="3400" dirty="0">
                <a:latin typeface="Arial Narrow" panose="020B0606020202030204" pitchFamily="34" charset="0"/>
              </a:rPr>
              <a:t>Homework will be set on a Friday, and expected back in on a Thursday.</a:t>
            </a:r>
          </a:p>
          <a:p>
            <a:endParaRPr lang="en-GB" dirty="0">
              <a:latin typeface="SassoonCRInfant" panose="0201050302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79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15C4-0D8A-4097-A486-F54DD7BD4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Books coming home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10BE8-D522-424F-ADA6-033F89B1E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632555"/>
            <a:ext cx="9934859" cy="4497789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 Narrow" panose="020B0606020202030204" pitchFamily="34" charset="0"/>
              </a:rPr>
              <a:t>Colour reading book</a:t>
            </a:r>
          </a:p>
          <a:p>
            <a:pPr marL="0" indent="0">
              <a:buNone/>
            </a:pPr>
            <a:r>
              <a:rPr lang="en-GB" sz="2000" dirty="0">
                <a:solidFill>
                  <a:schemeClr val="tx1"/>
                </a:solidFill>
                <a:latin typeface="Arial Narrow" panose="020B0606020202030204" pitchFamily="34" charset="0"/>
              </a:rPr>
              <a:t>Children will bring home a colour reading book. This is a book which is at the level which children have been assessed at. The assessments completed in school to assign a colour consider children’s ability to comprehend the text, as well as to read the text.</a:t>
            </a:r>
            <a:endParaRPr lang="en-GB" sz="28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170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Positive Behaviour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4568" y="1391963"/>
            <a:ext cx="9487083" cy="3880773"/>
          </a:xfrm>
        </p:spPr>
        <p:txBody>
          <a:bodyPr/>
          <a:lstStyle/>
          <a:p>
            <a:r>
              <a:rPr lang="en-GB" dirty="0">
                <a:latin typeface="Arial Narrow" panose="020B0606020202030204" pitchFamily="34" charset="0"/>
              </a:rPr>
              <a:t>Please see the school website for our full Positive behaviour policy. </a:t>
            </a:r>
          </a:p>
          <a:p>
            <a:endParaRPr lang="en-GB" dirty="0">
              <a:latin typeface="Arial Narrow" panose="020B0606020202030204" pitchFamily="34" charset="0"/>
            </a:endParaRPr>
          </a:p>
          <a:p>
            <a:r>
              <a:rPr lang="en-GB" sz="2800" dirty="0">
                <a:latin typeface="Arial Narrow" panose="020B0606020202030204" pitchFamily="34" charset="0"/>
              </a:rPr>
              <a:t>Make Great Choices!</a:t>
            </a:r>
          </a:p>
          <a:p>
            <a:r>
              <a:rPr lang="en-GB" sz="2800" dirty="0">
                <a:latin typeface="Arial Narrow" panose="020B0606020202030204" pitchFamily="34" charset="0"/>
              </a:rPr>
              <a:t>Our recognition board and Magnificent Malteser are linked to our seven school values.</a:t>
            </a:r>
          </a:p>
          <a:p>
            <a:endParaRPr lang="en-GB" sz="2800" dirty="0">
              <a:latin typeface="SassoonCRInfant" panose="02010503020300020003" pitchFamily="2" charset="0"/>
            </a:endParaRPr>
          </a:p>
          <a:p>
            <a:endParaRPr lang="en-GB" sz="2800" dirty="0">
              <a:latin typeface="SassoonCRInfant" panose="02010503020300020003" pitchFamily="2" charset="0"/>
            </a:endParaRPr>
          </a:p>
          <a:p>
            <a:endParaRPr lang="en-GB" sz="2800" dirty="0">
              <a:latin typeface="SassoonCRInfant" panose="02010503020300020003" pitchFamily="2" charset="0"/>
            </a:endParaRPr>
          </a:p>
          <a:p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960379"/>
              </p:ext>
            </p:extLst>
          </p:nvPr>
        </p:nvGraphicFramePr>
        <p:xfrm>
          <a:off x="677333" y="4521236"/>
          <a:ext cx="10684932" cy="6180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6028">
                  <a:extLst>
                    <a:ext uri="{9D8B030D-6E8A-4147-A177-3AD203B41FA5}">
                      <a16:colId xmlns:a16="http://schemas.microsoft.com/office/drawing/2014/main" val="3352533277"/>
                    </a:ext>
                  </a:extLst>
                </a:gridCol>
                <a:gridCol w="1265527">
                  <a:extLst>
                    <a:ext uri="{9D8B030D-6E8A-4147-A177-3AD203B41FA5}">
                      <a16:colId xmlns:a16="http://schemas.microsoft.com/office/drawing/2014/main" val="3481655396"/>
                    </a:ext>
                  </a:extLst>
                </a:gridCol>
                <a:gridCol w="1587322">
                  <a:extLst>
                    <a:ext uri="{9D8B030D-6E8A-4147-A177-3AD203B41FA5}">
                      <a16:colId xmlns:a16="http://schemas.microsoft.com/office/drawing/2014/main" val="2800501100"/>
                    </a:ext>
                  </a:extLst>
                </a:gridCol>
                <a:gridCol w="1801603">
                  <a:extLst>
                    <a:ext uri="{9D8B030D-6E8A-4147-A177-3AD203B41FA5}">
                      <a16:colId xmlns:a16="http://schemas.microsoft.com/office/drawing/2014/main" val="3822564349"/>
                    </a:ext>
                  </a:extLst>
                </a:gridCol>
                <a:gridCol w="1797123">
                  <a:extLst>
                    <a:ext uri="{9D8B030D-6E8A-4147-A177-3AD203B41FA5}">
                      <a16:colId xmlns:a16="http://schemas.microsoft.com/office/drawing/2014/main" val="3487502273"/>
                    </a:ext>
                  </a:extLst>
                </a:gridCol>
                <a:gridCol w="1376028">
                  <a:extLst>
                    <a:ext uri="{9D8B030D-6E8A-4147-A177-3AD203B41FA5}">
                      <a16:colId xmlns:a16="http://schemas.microsoft.com/office/drawing/2014/main" val="3987369560"/>
                    </a:ext>
                  </a:extLst>
                </a:gridCol>
                <a:gridCol w="1481301">
                  <a:extLst>
                    <a:ext uri="{9D8B030D-6E8A-4147-A177-3AD203B41FA5}">
                      <a16:colId xmlns:a16="http://schemas.microsoft.com/office/drawing/2014/main" val="1510588128"/>
                    </a:ext>
                  </a:extLst>
                </a:gridCol>
              </a:tblGrid>
              <a:tr h="6180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Creativity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Respect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Compassion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Co-operation 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Responsibility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Courage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750"/>
                        </a:spcAft>
                      </a:pPr>
                      <a:r>
                        <a:rPr lang="en-GB" sz="2000" dirty="0">
                          <a:effectLst/>
                          <a:latin typeface="Sassoon Infant Std" panose="020B0503020103030203" pitchFamily="34" charset="0"/>
                        </a:rPr>
                        <a:t>Resilience</a:t>
                      </a:r>
                      <a:endParaRPr lang="en-GB" sz="2000" dirty="0">
                        <a:effectLst/>
                        <a:latin typeface="Sassoon Infant Std" panose="020B0503020103030203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73" marR="64873" marT="0" marB="0"/>
                </a:tc>
                <a:extLst>
                  <a:ext uri="{0D108BD9-81ED-4DB2-BD59-A6C34878D82A}">
                    <a16:rowId xmlns:a16="http://schemas.microsoft.com/office/drawing/2014/main" val="418523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62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Reward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44122"/>
            <a:ext cx="9211733" cy="4197878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Arial Narrow" panose="020B0606020202030204" pitchFamily="34" charset="0"/>
              </a:rPr>
              <a:t>Dojos will be awarded when adults notice children making the right choices. These will be turned into house points at the end of each week. </a:t>
            </a:r>
          </a:p>
          <a:p>
            <a:r>
              <a:rPr lang="en-GB" sz="2400" dirty="0">
                <a:latin typeface="Arial Narrow" panose="020B0606020202030204" pitchFamily="34" charset="0"/>
              </a:rPr>
              <a:t>Magnificent Malteser to be awarded in line with the Maltese Road school values. These will be awarded every Friday in celebration assembly and certificate will be sent home. </a:t>
            </a:r>
          </a:p>
          <a:p>
            <a:r>
              <a:rPr lang="en-GB" sz="2400" dirty="0">
                <a:latin typeface="Arial Narrow" panose="020B0606020202030204" pitchFamily="34" charset="0"/>
              </a:rPr>
              <a:t>Reading certificates to be awarded during celebration assembly.</a:t>
            </a:r>
          </a:p>
        </p:txBody>
      </p:sp>
    </p:spTree>
    <p:extLst>
      <p:ext uri="{BB962C8B-B14F-4D97-AF65-F5344CB8AC3E}">
        <p14:creationId xmlns:p14="http://schemas.microsoft.com/office/powerpoint/2010/main" val="2884308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Uniform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893" y="1376818"/>
            <a:ext cx="9582573" cy="3880773"/>
          </a:xfrm>
        </p:spPr>
        <p:txBody>
          <a:bodyPr>
            <a:normAutofit/>
          </a:bodyPr>
          <a:lstStyle/>
          <a:p>
            <a:endParaRPr lang="en-GB" sz="2400" dirty="0">
              <a:latin typeface="Arial Narrow" panose="020B0606020202030204" pitchFamily="34" charset="0"/>
            </a:endParaRPr>
          </a:p>
          <a:p>
            <a:r>
              <a:rPr lang="en-GB" sz="2400" dirty="0">
                <a:latin typeface="Arial Narrow" panose="020B0606020202030204" pitchFamily="34" charset="0"/>
              </a:rPr>
              <a:t>The school uniform is: grey trousers/skirts/pinafores, plain white shirts, grey jumper with school logo and school tie. </a:t>
            </a:r>
          </a:p>
          <a:p>
            <a:r>
              <a:rPr lang="en-GB" sz="2400" dirty="0">
                <a:latin typeface="Arial Narrow" panose="020B0606020202030204" pitchFamily="34" charset="0"/>
              </a:rPr>
              <a:t>In the summer, children may wear the green and white checked summer dress. Socks should be white and may be knee length or ankle. </a:t>
            </a:r>
          </a:p>
          <a:p>
            <a:r>
              <a:rPr lang="en-GB" sz="2400" b="1" dirty="0">
                <a:latin typeface="Arial Narrow" panose="020B0606020202030204" pitchFamily="34" charset="0"/>
              </a:rPr>
              <a:t>All items of clothing should be clearly named. </a:t>
            </a:r>
            <a:endParaRPr lang="en-GB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2315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2363</TotalTime>
  <Words>715</Words>
  <Application>Microsoft Office PowerPoint</Application>
  <PresentationFormat>Widescreen</PresentationFormat>
  <Paragraphs>72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Sassoon Infant Std</vt:lpstr>
      <vt:lpstr>SassoonCRInfant</vt:lpstr>
      <vt:lpstr>Trebuchet MS</vt:lpstr>
      <vt:lpstr>Wingdings 3</vt:lpstr>
      <vt:lpstr>Facet</vt:lpstr>
      <vt:lpstr>Maltese Road Primary School KS2   2024-2025</vt:lpstr>
      <vt:lpstr>PE kit</vt:lpstr>
      <vt:lpstr>Start/Finish times</vt:lpstr>
      <vt:lpstr>Class teachers</vt:lpstr>
      <vt:lpstr>Homework/Reading</vt:lpstr>
      <vt:lpstr>Books coming home</vt:lpstr>
      <vt:lpstr>Positive Behaviour Policy</vt:lpstr>
      <vt:lpstr>Reward systems</vt:lpstr>
      <vt:lpstr>Uniform</vt:lpstr>
      <vt:lpstr>Snack</vt:lpstr>
      <vt:lpstr>School equipment</vt:lpstr>
      <vt:lpstr>Attendance </vt:lpstr>
      <vt:lpstr>Thank you for coming. </vt:lpstr>
    </vt:vector>
  </TitlesOfParts>
  <Company>Maltese Road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Maltese Road Primary School 2023-2024</dc:title>
  <dc:creator>Grace Almond - Maltese Road Primary School</dc:creator>
  <cp:lastModifiedBy>Emma  Browning - Maltese Road Primary School</cp:lastModifiedBy>
  <cp:revision>26</cp:revision>
  <dcterms:created xsi:type="dcterms:W3CDTF">2023-09-05T09:24:09Z</dcterms:created>
  <dcterms:modified xsi:type="dcterms:W3CDTF">2024-09-10T11:32:48Z</dcterms:modified>
</cp:coreProperties>
</file>