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9" r:id="rId3"/>
    <p:sldId id="269" r:id="rId4"/>
    <p:sldId id="284" r:id="rId5"/>
    <p:sldId id="265" r:id="rId6"/>
    <p:sldId id="267" r:id="rId7"/>
    <p:sldId id="270" r:id="rId8"/>
    <p:sldId id="283" r:id="rId9"/>
    <p:sldId id="271" r:id="rId10"/>
    <p:sldId id="281" r:id="rId11"/>
    <p:sldId id="272" r:id="rId12"/>
    <p:sldId id="273" r:id="rId13"/>
    <p:sldId id="274" r:id="rId14"/>
    <p:sldId id="276" r:id="rId15"/>
    <p:sldId id="277" r:id="rId16"/>
    <p:sldId id="278"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9FE364C-D073-43F4-B7C4-46BCE6873DF0}" type="datetimeFigureOut">
              <a:rPr lang="en-GB" smtClean="0"/>
              <a:t>10/11/2022</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415817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FE364C-D073-43F4-B7C4-46BCE6873DF0}" type="datetimeFigureOut">
              <a:rPr lang="en-GB" smtClean="0"/>
              <a:t>10/11/2022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64704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FE364C-D073-43F4-B7C4-46BCE6873DF0}" type="datetimeFigureOut">
              <a:rPr lang="en-GB" smtClean="0"/>
              <a:t>10/11/2022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86316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FE364C-D073-43F4-B7C4-46BCE6873DF0}" type="datetimeFigureOut">
              <a:rPr lang="en-GB" smtClean="0"/>
              <a:t>10/11/2022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F41CC-BD0F-46B0-8662-27774429CC76}"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47011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FE364C-D073-43F4-B7C4-46BCE6873DF0}" type="datetimeFigureOut">
              <a:rPr lang="en-GB" smtClean="0"/>
              <a:t>10/11/2022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296249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9FE364C-D073-43F4-B7C4-46BCE6873DF0}" type="datetimeFigureOut">
              <a:rPr lang="en-GB" smtClean="0"/>
              <a:t>10/11/2022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264538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9FE364C-D073-43F4-B7C4-46BCE6873DF0}" type="datetimeFigureOut">
              <a:rPr lang="en-GB" smtClean="0"/>
              <a:t>10/11/2022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385153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FE364C-D073-43F4-B7C4-46BCE6873DF0}" type="datetimeFigureOut">
              <a:rPr lang="en-GB" smtClean="0"/>
              <a:t>10/11/2022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73298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FE364C-D073-43F4-B7C4-46BCE6873DF0}" type="datetimeFigureOut">
              <a:rPr lang="en-GB" smtClean="0"/>
              <a:t>10/11/2022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75822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FE364C-D073-43F4-B7C4-46BCE6873DF0}" type="datetimeFigureOut">
              <a:rPr lang="en-GB" smtClean="0"/>
              <a:t>10/11/2022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124367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FE364C-D073-43F4-B7C4-46BCE6873DF0}" type="datetimeFigureOut">
              <a:rPr lang="en-GB" smtClean="0"/>
              <a:t>10/11/2022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1648306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FE364C-D073-43F4-B7C4-46BCE6873DF0}" type="datetimeFigureOut">
              <a:rPr lang="en-GB" smtClean="0"/>
              <a:t>10/11/2022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214489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FE364C-D073-43F4-B7C4-46BCE6873DF0}" type="datetimeFigureOut">
              <a:rPr lang="en-GB" smtClean="0"/>
              <a:t>10/11/2022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85412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FE364C-D073-43F4-B7C4-46BCE6873DF0}" type="datetimeFigureOut">
              <a:rPr lang="en-GB" smtClean="0"/>
              <a:t>10/11/2022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72530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E364C-D073-43F4-B7C4-46BCE6873DF0}" type="datetimeFigureOut">
              <a:rPr lang="en-GB" smtClean="0"/>
              <a:t>10/11/2022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336941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FE364C-D073-43F4-B7C4-46BCE6873DF0}" type="datetimeFigureOut">
              <a:rPr lang="en-GB" smtClean="0"/>
              <a:t>10/11/2022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351107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FE364C-D073-43F4-B7C4-46BCE6873DF0}" type="datetimeFigureOut">
              <a:rPr lang="en-GB" smtClean="0"/>
              <a:t>10/11/2022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AF41CC-BD0F-46B0-8662-27774429CC76}" type="slidenum">
              <a:rPr lang="en-GB" smtClean="0"/>
              <a:t>‹#›</a:t>
            </a:fld>
            <a:endParaRPr lang="en-GB"/>
          </a:p>
        </p:txBody>
      </p:sp>
    </p:spTree>
    <p:extLst>
      <p:ext uri="{BB962C8B-B14F-4D97-AF65-F5344CB8AC3E}">
        <p14:creationId xmlns:p14="http://schemas.microsoft.com/office/powerpoint/2010/main" val="191319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9FE364C-D073-43F4-B7C4-46BCE6873DF0}" type="datetimeFigureOut">
              <a:rPr lang="en-GB" smtClean="0"/>
              <a:t>10/11/2022</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1AF41CC-BD0F-46B0-8662-27774429CC76}" type="slidenum">
              <a:rPr lang="en-GB" smtClean="0"/>
              <a:t>‹#›</a:t>
            </a:fld>
            <a:endParaRPr lang="en-GB"/>
          </a:p>
        </p:txBody>
      </p:sp>
    </p:spTree>
    <p:extLst>
      <p:ext uri="{BB962C8B-B14F-4D97-AF65-F5344CB8AC3E}">
        <p14:creationId xmlns:p14="http://schemas.microsoft.com/office/powerpoint/2010/main" val="635673881"/>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layer.vimeo.com/video/554408809?rel=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ittlewandlelettersandsounds.org.uk/resources/for-parents/"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r="1309"/>
          <a:stretch/>
        </p:blipFill>
        <p:spPr>
          <a:xfrm>
            <a:off x="1217592" y="732517"/>
            <a:ext cx="9976881" cy="5554892"/>
          </a:xfrm>
          <a:prstGeom prst="rect">
            <a:avLst/>
          </a:prstGeom>
        </p:spPr>
      </p:pic>
    </p:spTree>
    <p:extLst>
      <p:ext uri="{BB962C8B-B14F-4D97-AF65-F5344CB8AC3E}">
        <p14:creationId xmlns:p14="http://schemas.microsoft.com/office/powerpoint/2010/main" val="1383134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pPr marL="285750" indent="-285750"/>
            <a:r>
              <a:rPr lang="en-GB" sz="3600" dirty="0" smtClean="0">
                <a:latin typeface="SassoonCRInfant" panose="02010503020300020003" pitchFamily="2" charset="0"/>
              </a:rPr>
              <a:t>Each </a:t>
            </a:r>
            <a:r>
              <a:rPr lang="en-GB" sz="3600" dirty="0">
                <a:latin typeface="SassoonCRInfant" panose="02010503020300020003" pitchFamily="2" charset="0"/>
              </a:rPr>
              <a:t>session has a different focus</a:t>
            </a:r>
          </a:p>
          <a:p>
            <a:pPr marL="285750" indent="-285750"/>
            <a:endParaRPr lang="en-GB" sz="3600" dirty="0">
              <a:latin typeface="SassoonCRInfant" panose="02010503020300020003" pitchFamily="2" charset="0"/>
            </a:endParaRPr>
          </a:p>
          <a:p>
            <a:r>
              <a:rPr lang="en-GB" sz="3600" dirty="0">
                <a:latin typeface="SassoonCRInfant" panose="02010503020300020003" pitchFamily="2" charset="0"/>
              </a:rPr>
              <a:t>Session 1 – Decoding</a:t>
            </a:r>
          </a:p>
          <a:p>
            <a:r>
              <a:rPr lang="en-GB" sz="3600" dirty="0">
                <a:latin typeface="SassoonCRInfant" panose="02010503020300020003" pitchFamily="2" charset="0"/>
              </a:rPr>
              <a:t>Session 2 – Prosody </a:t>
            </a:r>
          </a:p>
          <a:p>
            <a:r>
              <a:rPr lang="en-GB" sz="3600" dirty="0">
                <a:latin typeface="SassoonCRInfant" panose="02010503020300020003" pitchFamily="2" charset="0"/>
              </a:rPr>
              <a:t>Session 3 – Comprehension </a:t>
            </a:r>
          </a:p>
          <a:p>
            <a:endParaRPr lang="en-GB" dirty="0"/>
          </a:p>
        </p:txBody>
      </p:sp>
      <p:pic>
        <p:nvPicPr>
          <p:cNvPr id="4" name="Content Placeholder 3"/>
          <p:cNvPicPr>
            <a:picLocks noChangeAspect="1"/>
          </p:cNvPicPr>
          <p:nvPr/>
        </p:nvPicPr>
        <p:blipFill rotWithShape="1">
          <a:blip r:embed="rId2"/>
          <a:srcRect b="79120"/>
          <a:stretch/>
        </p:blipFill>
        <p:spPr>
          <a:xfrm>
            <a:off x="427036" y="699928"/>
            <a:ext cx="11570999" cy="1315749"/>
          </a:xfrm>
          <a:prstGeom prst="rect">
            <a:avLst/>
          </a:prstGeom>
        </p:spPr>
      </p:pic>
    </p:spTree>
    <p:extLst>
      <p:ext uri="{BB962C8B-B14F-4D97-AF65-F5344CB8AC3E}">
        <p14:creationId xmlns:p14="http://schemas.microsoft.com/office/powerpoint/2010/main" val="3112071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5454" y="965054"/>
            <a:ext cx="9601201" cy="5285157"/>
          </a:xfrm>
          <a:prstGeom prst="rect">
            <a:avLst/>
          </a:prstGeom>
        </p:spPr>
      </p:pic>
    </p:spTree>
    <p:extLst>
      <p:ext uri="{BB962C8B-B14F-4D97-AF65-F5344CB8AC3E}">
        <p14:creationId xmlns:p14="http://schemas.microsoft.com/office/powerpoint/2010/main" val="1335771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0624" y="1012247"/>
            <a:ext cx="9602067" cy="5188695"/>
          </a:xfrm>
          <a:prstGeom prst="rect">
            <a:avLst/>
          </a:prstGeom>
        </p:spPr>
      </p:pic>
    </p:spTree>
    <p:extLst>
      <p:ext uri="{BB962C8B-B14F-4D97-AF65-F5344CB8AC3E}">
        <p14:creationId xmlns:p14="http://schemas.microsoft.com/office/powerpoint/2010/main" val="1351881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7744" y="1259464"/>
            <a:ext cx="7739928" cy="4334037"/>
          </a:xfrm>
          <a:prstGeom prst="rect">
            <a:avLst/>
          </a:prstGeom>
        </p:spPr>
      </p:pic>
    </p:spTree>
    <p:extLst>
      <p:ext uri="{BB962C8B-B14F-4D97-AF65-F5344CB8AC3E}">
        <p14:creationId xmlns:p14="http://schemas.microsoft.com/office/powerpoint/2010/main" val="4150631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423" y="166255"/>
            <a:ext cx="10515600" cy="1325563"/>
          </a:xfrm>
        </p:spPr>
        <p:txBody>
          <a:bodyPr/>
          <a:lstStyle/>
          <a:p>
            <a:r>
              <a:rPr lang="en-GB" dirty="0" smtClean="0"/>
              <a:t>Books coming home </a:t>
            </a:r>
            <a:endParaRPr lang="en-GB" dirty="0"/>
          </a:p>
        </p:txBody>
      </p:sp>
      <p:sp>
        <p:nvSpPr>
          <p:cNvPr id="3" name="Content Placeholder 2"/>
          <p:cNvSpPr>
            <a:spLocks noGrp="1"/>
          </p:cNvSpPr>
          <p:nvPr>
            <p:ph idx="1"/>
          </p:nvPr>
        </p:nvSpPr>
        <p:spPr>
          <a:xfrm>
            <a:off x="526473" y="1491818"/>
            <a:ext cx="11164857" cy="4627418"/>
          </a:xfrm>
        </p:spPr>
        <p:txBody>
          <a:bodyPr>
            <a:noAutofit/>
          </a:bodyPr>
          <a:lstStyle/>
          <a:p>
            <a:pPr marL="0" indent="0">
              <a:buNone/>
            </a:pPr>
            <a:r>
              <a:rPr lang="en-GB" dirty="0" smtClean="0">
                <a:latin typeface="SassoonCRInfant" panose="02010503020300020003" pitchFamily="2" charset="0"/>
              </a:rPr>
              <a:t>Once the children are reading this book fluently in school, they will bring it home to read to you. They should be able to read this fluently so please do not worry if they don’t need your help! </a:t>
            </a:r>
            <a:endParaRPr lang="en-GB" dirty="0">
              <a:latin typeface="SassoonCRInfant" panose="02010503020300020003" pitchFamily="2" charset="0"/>
            </a:endParaRPr>
          </a:p>
          <a:p>
            <a:pPr marL="0" indent="0">
              <a:buNone/>
            </a:pPr>
            <a:r>
              <a:rPr lang="en-GB" dirty="0" smtClean="0">
                <a:latin typeface="SassoonCRInfant" panose="02010503020300020003" pitchFamily="2" charset="0"/>
              </a:rPr>
              <a:t>If your child cannot read a word, encourage them to sound it out. If they still cannot read the word, tell them what it says. </a:t>
            </a:r>
            <a:endParaRPr lang="en-GB" dirty="0">
              <a:latin typeface="SassoonCRInfant" panose="02010503020300020003" pitchFamily="2" charset="0"/>
            </a:endParaRPr>
          </a:p>
          <a:p>
            <a:pPr marL="0" indent="0">
              <a:buNone/>
            </a:pPr>
            <a:r>
              <a:rPr lang="en-GB" dirty="0" smtClean="0">
                <a:latin typeface="SassoonCRInfant" panose="02010503020300020003" pitchFamily="2" charset="0"/>
              </a:rPr>
              <a:t>Talk </a:t>
            </a:r>
            <a:r>
              <a:rPr lang="en-GB" dirty="0">
                <a:latin typeface="SassoonCRInfant" panose="02010503020300020003" pitchFamily="2" charset="0"/>
              </a:rPr>
              <a:t>about the book and celebrate their success</a:t>
            </a:r>
            <a:r>
              <a:rPr lang="en-GB" dirty="0" smtClean="0">
                <a:latin typeface="SassoonCRInfant" panose="02010503020300020003" pitchFamily="2" charset="0"/>
              </a:rPr>
              <a:t>.</a:t>
            </a:r>
            <a:endParaRPr lang="en-GB" dirty="0">
              <a:latin typeface="SassoonCRInfant" panose="02010503020300020003" pitchFamily="2" charset="0"/>
            </a:endParaRPr>
          </a:p>
        </p:txBody>
      </p:sp>
      <p:pic>
        <p:nvPicPr>
          <p:cNvPr id="4" name="Picture 3"/>
          <p:cNvPicPr>
            <a:picLocks noChangeAspect="1"/>
          </p:cNvPicPr>
          <p:nvPr/>
        </p:nvPicPr>
        <p:blipFill>
          <a:blip r:embed="rId2"/>
          <a:stretch>
            <a:fillRect/>
          </a:stretch>
        </p:blipFill>
        <p:spPr>
          <a:xfrm>
            <a:off x="8213030" y="3925863"/>
            <a:ext cx="3139098" cy="2606446"/>
          </a:xfrm>
          <a:prstGeom prst="rect">
            <a:avLst/>
          </a:prstGeom>
        </p:spPr>
      </p:pic>
    </p:spTree>
    <p:extLst>
      <p:ext uri="{BB962C8B-B14F-4D97-AF65-F5344CB8AC3E}">
        <p14:creationId xmlns:p14="http://schemas.microsoft.com/office/powerpoint/2010/main" val="2573413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3" y="365125"/>
            <a:ext cx="10674927" cy="1325563"/>
          </a:xfrm>
        </p:spPr>
        <p:txBody>
          <a:bodyPr>
            <a:normAutofit/>
          </a:bodyPr>
          <a:lstStyle/>
          <a:p>
            <a:r>
              <a:rPr lang="en-GB" sz="4800" dirty="0" smtClean="0">
                <a:latin typeface="SassoonCRInfant" panose="02010503020300020003" pitchFamily="2" charset="0"/>
              </a:rPr>
              <a:t>Sharing books </a:t>
            </a:r>
            <a:endParaRPr lang="en-GB" sz="4800" dirty="0">
              <a:latin typeface="SassoonCRInfant" panose="02010503020300020003" pitchFamily="2" charset="0"/>
            </a:endParaRPr>
          </a:p>
        </p:txBody>
      </p:sp>
      <p:sp>
        <p:nvSpPr>
          <p:cNvPr id="3" name="Content Placeholder 2"/>
          <p:cNvSpPr>
            <a:spLocks noGrp="1"/>
          </p:cNvSpPr>
          <p:nvPr>
            <p:ph idx="1"/>
          </p:nvPr>
        </p:nvSpPr>
        <p:spPr>
          <a:xfrm>
            <a:off x="415635" y="1825625"/>
            <a:ext cx="11305309" cy="4351338"/>
          </a:xfrm>
        </p:spPr>
        <p:txBody>
          <a:bodyPr>
            <a:normAutofit lnSpcReduction="10000"/>
          </a:bodyPr>
          <a:lstStyle/>
          <a:p>
            <a:r>
              <a:rPr lang="en-GB" sz="3200" dirty="0" smtClean="0">
                <a:latin typeface="SassoonCRInfant" panose="02010503020300020003" pitchFamily="2" charset="0"/>
              </a:rPr>
              <a:t>The children will also bring home a ‘sharing book’ </a:t>
            </a:r>
          </a:p>
          <a:p>
            <a:pPr marL="0" indent="0">
              <a:buNone/>
            </a:pPr>
            <a:r>
              <a:rPr lang="en-GB" sz="3200" dirty="0" smtClean="0">
                <a:latin typeface="SassoonCRInfant" panose="02010503020300020003" pitchFamily="2" charset="0"/>
              </a:rPr>
              <a:t>   that they have chosen to read with you.</a:t>
            </a:r>
          </a:p>
          <a:p>
            <a:r>
              <a:rPr lang="en-GB" sz="3200" dirty="0" smtClean="0">
                <a:latin typeface="SassoonCRInfant" panose="02010503020300020003" pitchFamily="2" charset="0"/>
              </a:rPr>
              <a:t>These books are for you to read </a:t>
            </a:r>
            <a:r>
              <a:rPr lang="en-GB" sz="3200" b="1" dirty="0" smtClean="0">
                <a:latin typeface="SassoonCRInfant" panose="02010503020300020003" pitchFamily="2" charset="0"/>
              </a:rPr>
              <a:t>together. </a:t>
            </a:r>
            <a:endParaRPr lang="en-GB" sz="3200" dirty="0" smtClean="0">
              <a:latin typeface="SassoonCRInfant" panose="02010503020300020003" pitchFamily="2" charset="0"/>
            </a:endParaRPr>
          </a:p>
          <a:p>
            <a:r>
              <a:rPr lang="en-GB" sz="3200" dirty="0" smtClean="0">
                <a:latin typeface="SassoonCRInfant" panose="02010503020300020003" pitchFamily="2" charset="0"/>
              </a:rPr>
              <a:t>These books have been closely matched to your child’s phonics ability but may contain a few sounds and tricky words which are unfamiliar to them. If they come across something they are unsure of, please tell them what it says. </a:t>
            </a:r>
          </a:p>
        </p:txBody>
      </p:sp>
      <p:pic>
        <p:nvPicPr>
          <p:cNvPr id="1026" name="Picture 2" descr="https://attachments.office.net/owa/P.Beaney%40maltese.essex.sch.uk/service.svc/s/GetAttachmentThumbnail?id=AAMkADM1MzhhNjMwLThhMDQtNDZiNC04Mjc1LWU2N2EwMDJkZDZkNABGAAAAAADhfB35YOEoQpMYhTGSLGapBwDuhOQQsQhJS658mzx5PipuAAAAAAEMAADuhOQQsQhJS658mzx5PipuAAT7TPcSAAABEgAQANnfsCD5vXhNsMwDLjANd2k%3D&amp;thumbnailType=2&amp;token=eyJhbGciOiJSUzI1NiIsImtpZCI6IkQ4OThGN0RDMjk2ODQ1MDk1RUUwREZGQ0MzODBBOTM5NjUwNDNFNjQiLCJ0eXAiOiJKV1QiLCJ4NXQiOiIySmozM0Nsb1JRbGU0Tl84dzRDcE9XVUVQbVEifQ.eyJvcmlnaW4iOiJodHRwczovL291dGxvb2sub2ZmaWNlLmNvbSIsInVjIjoiYWVhNTM4ZDVhNWVlNGQzZWFjYWIxZjExNmU3MWY2OTgiLCJzaWduaW5fc3RhdGUiOiJbXCJrbXNpXCJdIiwidmVyIjoiRXhjaGFuZ2UuQ2FsbGJhY2suVjEiLCJhcHBjdHhzZW5kZXIiOiJPd2FEb3dubG9hZEAzNjkwZGYyYi0xMmNlLTRhYTAtOWJiMS0wNWQ2YWE2MDkyMzEiLCJpc3NyaW5nIjoiV1ciLCJhcHBjdHgiOiJ7XCJtc2V4Y2hwcm90XCI6XCJvd2FcIixcInB1aWRcIjpcIjExNTM5MDY2NjExNjc0NDc5MjJcIixcInNjb3BlXCI6XCJPd2FEb3dubG9hZFwiLFwib2lkXCI6XCI5NjE2MTBjMi0yZGIyLTRhN2EtYTkxYi05YWY5ZWQ5NDZlYjBcIixcInByaW1hcnlzaWRcIjpcIlMtMS01LTIxLTIyNjg5MjEwMjQtMjQ3MzQ0NjU4My0xNjE1NTkyMzA0LTc1MjAyOTFcIn0iLCJuYmYiOjE2NjgwNzc4MDQsImV4cCI6MTY2ODA3ODQwNCwiaXNzIjoiMDAwMDAwMDItMDAwMC0wZmYxLWNlMDAtMDAwMDAwMDAwMDAwQDM2OTBkZjJiLTEyY2UtNGFhMC05YmIxLTA1ZDZhYTYwOTIzMSIsImF1ZCI6IjAwMDAwMDAyLTAwMDAtMGZmMS1jZTAwLTAwMDAwMDAwMDAwMC9hdHRhY2htZW50cy5vZmZpY2UubmV0QDM2OTBkZjJiLTEyY2UtNGFhMC05YmIxLTA1ZDZhYTYwOTIzMSIsImhhcHAiOiJvd2EifQ.K0GR2ja6XllVUNgvDprhIQbyySEUFAiT1dd8oSUPH1QzKTuI-EYcgtvsEZ1aVfNwpHielnFKrg7MUQJq9zmz0NwjEFrr039sliXmPLCTbeijgipQSvv5zwhZLpaATJ6Ren55Xlo4tK0_zd94DZKKu0B4v2UeHgY46KwO728aZiA1Wr5crnZe4XVJztkJdfH3GAeBSi7Qad_2ZcVlhxk6g4kCUdpCK6FU2JlQ99t-2Iq6rh5PKM17d8M9CFlpBIvyXESYD7iH6ASaXiOwvzomF58DBuVSPpU1QIz5U-4T2PhwZgZOMEjqBwWJc3sbZZTMXY0Ydc-ga48Tw62NKO8E6A&amp;X-OWA-CANARY=hjT7frRL_EOBfBZHHHmXuNAeSk0Kw9oYMqsfMbKARRcmaRj6CzxHmZQRtGkF6WY2A1iIFFIr0_g.&amp;owa=outlook.office.com&amp;scriptVer=20221104009.05&amp;animation=tru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9413745" y="116889"/>
            <a:ext cx="2179869" cy="290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416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745" y="1922606"/>
            <a:ext cx="10730346" cy="3619211"/>
          </a:xfrm>
        </p:spPr>
        <p:txBody>
          <a:bodyPr>
            <a:normAutofit fontScale="77500" lnSpcReduction="20000"/>
          </a:bodyPr>
          <a:lstStyle/>
          <a:p>
            <a:r>
              <a:rPr lang="en-GB" sz="4000" dirty="0" smtClean="0">
                <a:latin typeface="SassoonCRInfant" panose="02010503020300020003" pitchFamily="2" charset="0"/>
              </a:rPr>
              <a:t>It is really important that these books are </a:t>
            </a:r>
            <a:r>
              <a:rPr lang="en-GB" sz="4000" b="1" dirty="0" smtClean="0">
                <a:latin typeface="SassoonCRInfant" panose="02010503020300020003" pitchFamily="2" charset="0"/>
              </a:rPr>
              <a:t>returned to school </a:t>
            </a:r>
            <a:r>
              <a:rPr lang="en-GB" sz="4000" dirty="0" smtClean="0">
                <a:latin typeface="SassoonCRInfant" panose="02010503020300020003" pitchFamily="2" charset="0"/>
              </a:rPr>
              <a:t>as we will not be able to teach the group reading sessions without a full set of books. </a:t>
            </a:r>
          </a:p>
          <a:p>
            <a:endParaRPr lang="en-GB" sz="4000" dirty="0" smtClean="0">
              <a:latin typeface="SassoonCRInfant" panose="02010503020300020003" pitchFamily="2" charset="0"/>
            </a:endParaRPr>
          </a:p>
          <a:p>
            <a:r>
              <a:rPr lang="en-GB" sz="4000" dirty="0" smtClean="0">
                <a:latin typeface="SassoonCRInfant" panose="02010503020300020003" pitchFamily="2" charset="0"/>
              </a:rPr>
              <a:t>Your class teachers will let you know which days books will be going home and when they need to be back in school. </a:t>
            </a:r>
          </a:p>
          <a:p>
            <a:endParaRPr lang="en-GB" dirty="0"/>
          </a:p>
        </p:txBody>
      </p:sp>
    </p:spTree>
    <p:extLst>
      <p:ext uri="{BB962C8B-B14F-4D97-AF65-F5344CB8AC3E}">
        <p14:creationId xmlns:p14="http://schemas.microsoft.com/office/powerpoint/2010/main" val="1996650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570" y="336406"/>
            <a:ext cx="11523085" cy="6364564"/>
          </a:xfrm>
          <a:prstGeom prst="rect">
            <a:avLst/>
          </a:prstGeom>
        </p:spPr>
      </p:pic>
    </p:spTree>
    <p:extLst>
      <p:ext uri="{BB962C8B-B14F-4D97-AF65-F5344CB8AC3E}">
        <p14:creationId xmlns:p14="http://schemas.microsoft.com/office/powerpoint/2010/main" val="4214854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571" b="1539"/>
          <a:stretch/>
        </p:blipFill>
        <p:spPr>
          <a:xfrm>
            <a:off x="706979" y="629942"/>
            <a:ext cx="10584476" cy="5837157"/>
          </a:xfrm>
          <a:prstGeom prst="rect">
            <a:avLst/>
          </a:prstGeom>
        </p:spPr>
      </p:pic>
    </p:spTree>
    <p:extLst>
      <p:ext uri="{BB962C8B-B14F-4D97-AF65-F5344CB8AC3E}">
        <p14:creationId xmlns:p14="http://schemas.microsoft.com/office/powerpoint/2010/main" val="555377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2" y="299810"/>
            <a:ext cx="10515600" cy="1325563"/>
          </a:xfrm>
        </p:spPr>
        <p:txBody>
          <a:bodyPr/>
          <a:lstStyle/>
          <a:p>
            <a:r>
              <a:rPr lang="en-GB" dirty="0" smtClean="0">
                <a:latin typeface="SassoonCRInfant" panose="02010503020300020003" pitchFamily="2" charset="0"/>
              </a:rPr>
              <a:t>When is phonics taught?</a:t>
            </a:r>
            <a:endParaRPr lang="en-GB" dirty="0">
              <a:latin typeface="SassoonCRInfant" panose="02010503020300020003" pitchFamily="2" charset="0"/>
            </a:endParaRPr>
          </a:p>
        </p:txBody>
      </p:sp>
      <p:sp>
        <p:nvSpPr>
          <p:cNvPr id="3" name="Content Placeholder 2"/>
          <p:cNvSpPr>
            <a:spLocks noGrp="1"/>
          </p:cNvSpPr>
          <p:nvPr>
            <p:ph idx="1"/>
          </p:nvPr>
        </p:nvSpPr>
        <p:spPr>
          <a:xfrm>
            <a:off x="348342" y="1825625"/>
            <a:ext cx="11495315" cy="4351338"/>
          </a:xfrm>
        </p:spPr>
        <p:txBody>
          <a:bodyPr>
            <a:normAutofit fontScale="92500" lnSpcReduction="20000"/>
          </a:bodyPr>
          <a:lstStyle/>
          <a:p>
            <a:pPr marL="0" indent="0">
              <a:buNone/>
            </a:pPr>
            <a:r>
              <a:rPr lang="en-GB" sz="3600" dirty="0" smtClean="0">
                <a:latin typeface="SassoonCRInfant" panose="02010503020300020003" pitchFamily="2" charset="0"/>
              </a:rPr>
              <a:t>Phonics is taught everyday in Reception and Year 1.</a:t>
            </a:r>
          </a:p>
          <a:p>
            <a:pPr marL="0" indent="0">
              <a:buNone/>
            </a:pPr>
            <a:endParaRPr lang="en-GB" sz="3600" dirty="0">
              <a:latin typeface="SassoonCRInfant" panose="02010503020300020003" pitchFamily="2" charset="0"/>
            </a:endParaRPr>
          </a:p>
          <a:p>
            <a:pPr marL="0" indent="0">
              <a:buNone/>
            </a:pPr>
            <a:r>
              <a:rPr lang="en-GB" sz="3600" dirty="0" smtClean="0">
                <a:latin typeface="SassoonCRInfant" panose="02010503020300020003" pitchFamily="2" charset="0"/>
              </a:rPr>
              <a:t>Phonics continues into the beginning of Year 2 and then moves onto spelling and grammar.</a:t>
            </a:r>
          </a:p>
          <a:p>
            <a:pPr marL="0" indent="0">
              <a:buNone/>
            </a:pPr>
            <a:r>
              <a:rPr lang="en-GB" sz="3600" dirty="0" smtClean="0">
                <a:latin typeface="SassoonCRInfant" panose="02010503020300020003" pitchFamily="2" charset="0"/>
              </a:rPr>
              <a:t> </a:t>
            </a:r>
          </a:p>
          <a:p>
            <a:pPr marL="0" indent="0">
              <a:buNone/>
            </a:pPr>
            <a:r>
              <a:rPr lang="en-GB" sz="3600" dirty="0">
                <a:latin typeface="SassoonCRInfant" panose="02010503020300020003" pitchFamily="2" charset="0"/>
              </a:rPr>
              <a:t>Catch up sessions also take place during the week for pupils who need extra support with phonics. </a:t>
            </a:r>
          </a:p>
          <a:p>
            <a:pPr marL="0" indent="0">
              <a:buNone/>
            </a:pPr>
            <a:endParaRPr lang="en-GB" sz="3600" dirty="0">
              <a:latin typeface="SassoonCRInfant" panose="02010503020300020003" pitchFamily="2" charset="0"/>
            </a:endParaRPr>
          </a:p>
          <a:p>
            <a:pPr marL="0" indent="0">
              <a:buNone/>
            </a:pPr>
            <a:endParaRPr lang="en-GB" dirty="0"/>
          </a:p>
        </p:txBody>
      </p:sp>
    </p:spTree>
    <p:extLst>
      <p:ext uri="{BB962C8B-B14F-4D97-AF65-F5344CB8AC3E}">
        <p14:creationId xmlns:p14="http://schemas.microsoft.com/office/powerpoint/2010/main" val="65229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Example </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player.vimeo.com/video/554408809?rel=0</a:t>
            </a:r>
            <a:endParaRPr lang="en-GB" dirty="0" smtClean="0"/>
          </a:p>
          <a:p>
            <a:endParaRPr lang="en-GB" dirty="0"/>
          </a:p>
        </p:txBody>
      </p:sp>
    </p:spTree>
    <p:extLst>
      <p:ext uri="{BB962C8B-B14F-4D97-AF65-F5344CB8AC3E}">
        <p14:creationId xmlns:p14="http://schemas.microsoft.com/office/powerpoint/2010/main" val="628186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255618" y="831274"/>
            <a:ext cx="9634055" cy="5485680"/>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49891" y="221674"/>
            <a:ext cx="609600" cy="609600"/>
          </a:xfrm>
          <a:prstGeom prst="rect">
            <a:avLst/>
          </a:prstGeom>
        </p:spPr>
      </p:pic>
    </p:spTree>
    <p:extLst>
      <p:ext uri="{BB962C8B-B14F-4D97-AF65-F5344CB8AC3E}">
        <p14:creationId xmlns:p14="http://schemas.microsoft.com/office/powerpoint/2010/main" val="35126941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9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0186" y="540882"/>
            <a:ext cx="10546687" cy="5904849"/>
          </a:xfrm>
          <a:prstGeom prst="rect">
            <a:avLst/>
          </a:prstGeom>
        </p:spPr>
      </p:pic>
    </p:spTree>
    <p:extLst>
      <p:ext uri="{BB962C8B-B14F-4D97-AF65-F5344CB8AC3E}">
        <p14:creationId xmlns:p14="http://schemas.microsoft.com/office/powerpoint/2010/main" val="3747259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Daily phonics session also include spelling </a:t>
            </a:r>
            <a:endParaRPr lang="en-GB" dirty="0">
              <a:latin typeface="SassoonCRInfant" panose="02010503020300020003" pitchFamily="2" charset="0"/>
            </a:endParaRPr>
          </a:p>
        </p:txBody>
      </p:sp>
      <p:pic>
        <p:nvPicPr>
          <p:cNvPr id="4" name="Content Placeholder 3"/>
          <p:cNvPicPr>
            <a:picLocks noGrp="1" noChangeAspect="1"/>
          </p:cNvPicPr>
          <p:nvPr>
            <p:ph idx="1"/>
          </p:nvPr>
        </p:nvPicPr>
        <p:blipFill>
          <a:blip r:embed="rId2"/>
          <a:stretch>
            <a:fillRect/>
          </a:stretch>
        </p:blipFill>
        <p:spPr>
          <a:xfrm>
            <a:off x="2088793" y="2097088"/>
            <a:ext cx="7548741" cy="4192876"/>
          </a:xfrm>
          <a:prstGeom prst="rect">
            <a:avLst/>
          </a:prstGeom>
        </p:spPr>
      </p:pic>
    </p:spTree>
    <p:extLst>
      <p:ext uri="{BB962C8B-B14F-4D97-AF65-F5344CB8AC3E}">
        <p14:creationId xmlns:p14="http://schemas.microsoft.com/office/powerpoint/2010/main" val="3447337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5954" y="792675"/>
            <a:ext cx="9147463" cy="4929253"/>
          </a:xfrm>
          <a:prstGeom prst="rect">
            <a:avLst/>
          </a:prstGeom>
        </p:spPr>
      </p:pic>
      <p:sp>
        <p:nvSpPr>
          <p:cNvPr id="3" name="Rectangle 2"/>
          <p:cNvSpPr/>
          <p:nvPr/>
        </p:nvSpPr>
        <p:spPr>
          <a:xfrm>
            <a:off x="1575954" y="5721928"/>
            <a:ext cx="9410701" cy="369332"/>
          </a:xfrm>
          <a:prstGeom prst="rect">
            <a:avLst/>
          </a:prstGeom>
        </p:spPr>
        <p:txBody>
          <a:bodyPr wrap="square">
            <a:spAutoFit/>
          </a:bodyPr>
          <a:lstStyle/>
          <a:p>
            <a:r>
              <a:rPr lang="en-GB" dirty="0" smtClean="0">
                <a:hlinkClick r:id="rId3"/>
              </a:rPr>
              <a:t>https://www.littlewandlelettersandsounds.org.uk/resources/for-parents/</a:t>
            </a:r>
            <a:r>
              <a:rPr lang="en-GB" dirty="0" smtClean="0"/>
              <a:t> </a:t>
            </a:r>
            <a:endParaRPr lang="en-GB" dirty="0"/>
          </a:p>
        </p:txBody>
      </p:sp>
    </p:spTree>
    <p:extLst>
      <p:ext uri="{BB962C8B-B14F-4D97-AF65-F5344CB8AC3E}">
        <p14:creationId xmlns:p14="http://schemas.microsoft.com/office/powerpoint/2010/main" val="3816788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79120"/>
          <a:stretch/>
        </p:blipFill>
        <p:spPr>
          <a:xfrm>
            <a:off x="246927" y="180542"/>
            <a:ext cx="11570999" cy="1315749"/>
          </a:xfrm>
          <a:prstGeom prst="rect">
            <a:avLst/>
          </a:prstGeom>
        </p:spPr>
      </p:pic>
      <p:pic>
        <p:nvPicPr>
          <p:cNvPr id="6" name="Picture 5"/>
          <p:cNvPicPr>
            <a:picLocks noChangeAspect="1"/>
          </p:cNvPicPr>
          <p:nvPr/>
        </p:nvPicPr>
        <p:blipFill>
          <a:blip r:embed="rId3"/>
          <a:stretch>
            <a:fillRect/>
          </a:stretch>
        </p:blipFill>
        <p:spPr>
          <a:xfrm>
            <a:off x="8402739" y="3712738"/>
            <a:ext cx="3498313" cy="2897375"/>
          </a:xfrm>
          <a:prstGeom prst="rect">
            <a:avLst/>
          </a:prstGeom>
        </p:spPr>
      </p:pic>
      <p:sp>
        <p:nvSpPr>
          <p:cNvPr id="7" name="TextBox 6"/>
          <p:cNvSpPr txBox="1"/>
          <p:nvPr/>
        </p:nvSpPr>
        <p:spPr>
          <a:xfrm>
            <a:off x="246927" y="1806433"/>
            <a:ext cx="11293909" cy="4493538"/>
          </a:xfrm>
          <a:prstGeom prst="rect">
            <a:avLst/>
          </a:prstGeom>
          <a:noFill/>
        </p:spPr>
        <p:txBody>
          <a:bodyPr wrap="square" rtlCol="0">
            <a:spAutoFit/>
          </a:bodyPr>
          <a:lstStyle/>
          <a:p>
            <a:r>
              <a:rPr lang="en-GB" sz="2800" b="1" dirty="0">
                <a:latin typeface="SassoonCRInfant" panose="02010503020300020003" pitchFamily="2" charset="0"/>
              </a:rPr>
              <a:t>Reading practice sessions are: </a:t>
            </a:r>
            <a:endParaRPr lang="en-GB" sz="2800" b="1" dirty="0" smtClean="0">
              <a:latin typeface="SassoonCRInfant" panose="02010503020300020003" pitchFamily="2" charset="0"/>
            </a:endParaRPr>
          </a:p>
          <a:p>
            <a:endParaRPr lang="en-GB" sz="2800" dirty="0" smtClean="0">
              <a:latin typeface="SassoonCRInfant" panose="02010503020300020003" pitchFamily="2" charset="0"/>
            </a:endParaRPr>
          </a:p>
          <a:p>
            <a:pPr marL="342900" indent="-342900">
              <a:buFont typeface="Arial" panose="020B0604020202020204" pitchFamily="34" charset="0"/>
              <a:buChar char="•"/>
            </a:pPr>
            <a:r>
              <a:rPr lang="en-GB" sz="2800" dirty="0">
                <a:latin typeface="SassoonCRInfant" panose="02010503020300020003" pitchFamily="2" charset="0"/>
              </a:rPr>
              <a:t>t</a:t>
            </a:r>
            <a:r>
              <a:rPr lang="en-GB" sz="2800" dirty="0" smtClean="0">
                <a:latin typeface="SassoonCRInfant" panose="02010503020300020003" pitchFamily="2" charset="0"/>
              </a:rPr>
              <a:t>aught using fully </a:t>
            </a:r>
            <a:r>
              <a:rPr lang="en-GB" sz="2800" dirty="0">
                <a:latin typeface="SassoonCRInfant" panose="02010503020300020003" pitchFamily="2" charset="0"/>
              </a:rPr>
              <a:t>decodable books matched to the children’s ability </a:t>
            </a:r>
          </a:p>
          <a:p>
            <a:pPr marL="342900" indent="-342900">
              <a:buFont typeface="Arial" panose="020B0604020202020204" pitchFamily="34" charset="0"/>
              <a:buChar char="•"/>
            </a:pPr>
            <a:r>
              <a:rPr lang="en-GB" sz="2800" dirty="0" smtClean="0">
                <a:latin typeface="SassoonCRInfant" panose="02010503020300020003" pitchFamily="2" charset="0"/>
              </a:rPr>
              <a:t>timetabled three times a week in Reception and two (slightly longer) sessions in Year 1. </a:t>
            </a:r>
            <a:endParaRPr lang="en-GB" sz="2800" dirty="0">
              <a:latin typeface="SassoonCRInfant" panose="02010503020300020003" pitchFamily="2" charset="0"/>
            </a:endParaRPr>
          </a:p>
          <a:p>
            <a:pPr marL="285750" indent="-285750">
              <a:buFont typeface="Arial" panose="020B0604020202020204" pitchFamily="34" charset="0"/>
              <a:buChar char="•"/>
            </a:pPr>
            <a:r>
              <a:rPr lang="en-GB" sz="2800" dirty="0">
                <a:latin typeface="SassoonCRInfant" panose="02010503020300020003" pitchFamily="2" charset="0"/>
              </a:rPr>
              <a:t>t</a:t>
            </a:r>
            <a:r>
              <a:rPr lang="en-GB" sz="2800" dirty="0" smtClean="0">
                <a:latin typeface="SassoonCRInfant" panose="02010503020300020003" pitchFamily="2" charset="0"/>
              </a:rPr>
              <a:t>aught </a:t>
            </a:r>
            <a:r>
              <a:rPr lang="en-GB" sz="2800" dirty="0">
                <a:latin typeface="SassoonCRInfant" panose="02010503020300020003" pitchFamily="2" charset="0"/>
              </a:rPr>
              <a:t>by a trained teacher/teaching </a:t>
            </a:r>
            <a:r>
              <a:rPr lang="en-GB" sz="2800" dirty="0" smtClean="0">
                <a:latin typeface="SassoonCRInfant" panose="02010503020300020003" pitchFamily="2" charset="0"/>
              </a:rPr>
              <a:t>assistant</a:t>
            </a:r>
          </a:p>
          <a:p>
            <a:pPr marL="285750" indent="-285750">
              <a:buFont typeface="Arial" panose="020B0604020202020204" pitchFamily="34" charset="0"/>
              <a:buChar char="•"/>
            </a:pPr>
            <a:r>
              <a:rPr lang="en-GB" sz="2800" dirty="0" smtClean="0">
                <a:latin typeface="SassoonCRInfant" panose="02010503020300020003" pitchFamily="2" charset="0"/>
              </a:rPr>
              <a:t>taught </a:t>
            </a:r>
            <a:r>
              <a:rPr lang="en-GB" sz="2800" dirty="0">
                <a:latin typeface="SassoonCRInfant" panose="02010503020300020003" pitchFamily="2" charset="0"/>
              </a:rPr>
              <a:t>in small </a:t>
            </a:r>
            <a:r>
              <a:rPr lang="en-GB" sz="2800" dirty="0" smtClean="0">
                <a:latin typeface="SassoonCRInfant" panose="02010503020300020003" pitchFamily="2" charset="0"/>
              </a:rPr>
              <a:t>groups</a:t>
            </a:r>
            <a:endParaRPr lang="en-GB" sz="2400" dirty="0" smtClean="0">
              <a:latin typeface="SassoonCRInfant" panose="02010503020300020003" pitchFamily="2" charset="0"/>
            </a:endParaRPr>
          </a:p>
          <a:p>
            <a:endParaRPr lang="en-GB" sz="2000" dirty="0" smtClean="0">
              <a:latin typeface="SassoonCRInfant" panose="02010503020300020003" pitchFamily="2" charset="0"/>
            </a:endParaRPr>
          </a:p>
          <a:p>
            <a:endParaRPr lang="en-GB" sz="2400" dirty="0" smtClean="0">
              <a:latin typeface="SassoonCRInfant" panose="02010503020300020003" pitchFamily="2" charset="0"/>
            </a:endParaRPr>
          </a:p>
          <a:p>
            <a:r>
              <a:rPr lang="en-GB" sz="2400" dirty="0" smtClean="0">
                <a:latin typeface="SassoonCRInfant" panose="02010503020300020003" pitchFamily="2" charset="0"/>
              </a:rPr>
              <a:t> </a:t>
            </a:r>
          </a:p>
          <a:p>
            <a:endParaRPr lang="en-GB" dirty="0"/>
          </a:p>
        </p:txBody>
      </p:sp>
    </p:spTree>
    <p:extLst>
      <p:ext uri="{BB962C8B-B14F-4D97-AF65-F5344CB8AC3E}">
        <p14:creationId xmlns:p14="http://schemas.microsoft.com/office/powerpoint/2010/main" val="6890572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229</TotalTime>
  <Words>338</Words>
  <Application>Microsoft Office PowerPoint</Application>
  <PresentationFormat>Widescreen</PresentationFormat>
  <Paragraphs>36</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SassoonCRInfant</vt:lpstr>
      <vt:lpstr>Trebuchet MS</vt:lpstr>
      <vt:lpstr>Tw Cen MT</vt:lpstr>
      <vt:lpstr>Circuit</vt:lpstr>
      <vt:lpstr>PowerPoint Presentation</vt:lpstr>
      <vt:lpstr>PowerPoint Presentation</vt:lpstr>
      <vt:lpstr>When is phonics taught?</vt:lpstr>
      <vt:lpstr>Lesson Example </vt:lpstr>
      <vt:lpstr>PowerPoint Presentation</vt:lpstr>
      <vt:lpstr>PowerPoint Presentation</vt:lpstr>
      <vt:lpstr>Daily phonics session also include spelling </vt:lpstr>
      <vt:lpstr>PowerPoint Presentation</vt:lpstr>
      <vt:lpstr>PowerPoint Presentation</vt:lpstr>
      <vt:lpstr>PowerPoint Presentation</vt:lpstr>
      <vt:lpstr>PowerPoint Presentation</vt:lpstr>
      <vt:lpstr>PowerPoint Presentation</vt:lpstr>
      <vt:lpstr>PowerPoint Presentation</vt:lpstr>
      <vt:lpstr>Books coming home </vt:lpstr>
      <vt:lpstr>Sharing books </vt:lpstr>
      <vt:lpstr>PowerPoint Presentation</vt:lpstr>
      <vt:lpstr>PowerPoint Presentation</vt:lpstr>
    </vt:vector>
  </TitlesOfParts>
  <Company>Maltese Road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Pippa Beaney - Maltese Road Primary School</dc:creator>
  <cp:lastModifiedBy>Pippa Beaney - Maltese Road Primary School</cp:lastModifiedBy>
  <cp:revision>17</cp:revision>
  <dcterms:created xsi:type="dcterms:W3CDTF">2022-11-10T09:21:09Z</dcterms:created>
  <dcterms:modified xsi:type="dcterms:W3CDTF">2022-11-10T17:21:15Z</dcterms:modified>
</cp:coreProperties>
</file>