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89" r:id="rId4"/>
    <p:sldId id="290" r:id="rId5"/>
    <p:sldId id="304" r:id="rId6"/>
    <p:sldId id="292" r:id="rId7"/>
    <p:sldId id="296" r:id="rId8"/>
    <p:sldId id="298" r:id="rId9"/>
    <p:sldId id="299" r:id="rId10"/>
    <p:sldId id="302" r:id="rId11"/>
    <p:sldId id="305" r:id="rId12"/>
  </p:sldIdLst>
  <p:sldSz cx="9144000" cy="5143500" type="screen16x9"/>
  <p:notesSz cx="6797675" cy="9926638"/>
  <p:embeddedFontLst>
    <p:embeddedFont>
      <p:font typeface="Nunito" panose="020B0604020202020204" charset="0"/>
      <p:regular r:id="rId15"/>
      <p:bold r:id="rId16"/>
      <p:italic r:id="rId17"/>
      <p:boldItalic r:id="rId18"/>
    </p:embeddedFont>
    <p:embeddedFont>
      <p:font typeface="Wingdings 3" panose="05040102010807070707" pitchFamily="18" charset="2"/>
      <p:regular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593"/>
    <a:srgbClr val="64A0FC"/>
    <a:srgbClr val="277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547" autoAdjust="0"/>
  </p:normalViewPr>
  <p:slideViewPr>
    <p:cSldViewPr snapToGrid="0">
      <p:cViewPr varScale="1">
        <p:scale>
          <a:sx n="68" d="100"/>
          <a:sy n="68" d="100"/>
        </p:scale>
        <p:origin x="14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F4819-B9FA-493E-8D3E-C4FF68667840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E565D-CF24-4E78-82EC-B1CA31302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8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3bc65d5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3bc65d59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25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9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tabLst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4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•"/>
              <a:tabLst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8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5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82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574800"/>
            <a:ext cx="6619244" cy="2008236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67043" y="1344168"/>
            <a:ext cx="742949" cy="2285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719695" y="2420115"/>
            <a:ext cx="2894846" cy="2286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3257" y="219457"/>
            <a:ext cx="628649" cy="575765"/>
          </a:xfrm>
        </p:spPr>
        <p:txBody>
          <a:bodyPr/>
          <a:lstStyle>
            <a:lvl1pPr>
              <a:defRPr sz="2100" b="0" i="0">
                <a:latin typeface="+mj-lt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095727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725005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571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7" y="4152499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349432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797562"/>
            <a:ext cx="6619244" cy="1034816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657475"/>
            <a:ext cx="6619244" cy="1857375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1946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7289579" y="1973862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72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721" y="443320"/>
            <a:ext cx="60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72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408" y="735388"/>
            <a:ext cx="6340430" cy="2023687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459459" y="2759074"/>
            <a:ext cx="5794329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803907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778000"/>
            <a:ext cx="6619245" cy="136688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774801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181670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62974"/>
            <a:ext cx="234687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6" y="2395171"/>
            <a:ext cx="2346876" cy="21251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1" y="1952626"/>
            <a:ext cx="235903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1" y="2395171"/>
            <a:ext cx="2359035" cy="212512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5025" y="1962975"/>
            <a:ext cx="2370772" cy="43219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5026" y="2395171"/>
            <a:ext cx="2373539" cy="2125120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3302978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9301" y="1927225"/>
            <a:ext cx="0" cy="2619374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75766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5" y="3399634"/>
            <a:ext cx="22878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0914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215" y="3831831"/>
            <a:ext cx="2287828" cy="68846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9403" y="3399635"/>
            <a:ext cx="2285075" cy="48836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61348" y="1952625"/>
            <a:ext cx="2018431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6649" y="3888002"/>
            <a:ext cx="2287829" cy="6322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7575" y="3399635"/>
            <a:ext cx="2287829" cy="48836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22273" y="1952625"/>
            <a:ext cx="2018432" cy="11936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87576" y="3888001"/>
            <a:ext cx="2287828" cy="6322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1115" y="1952625"/>
            <a:ext cx="0" cy="2638196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51429" y="1952625"/>
            <a:ext cx="0" cy="2619375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06175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730251"/>
            <a:ext cx="6619245" cy="5302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107728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2567" y="958851"/>
            <a:ext cx="1060450" cy="3561442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15" y="958851"/>
            <a:ext cx="4685660" cy="3561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27516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0909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217850" y="207250"/>
            <a:ext cx="8520600" cy="434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11700" y="739302"/>
            <a:ext cx="8520600" cy="3829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 sz="1600">
                <a:solidFill>
                  <a:schemeClr val="tx1"/>
                </a:solidFill>
                <a:latin typeface="+mn-lt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 dirty="0"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latin typeface="+mn-lt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46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630452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2008234"/>
            <a:ext cx="3263267" cy="1712868"/>
          </a:xfrm>
        </p:spPr>
        <p:txBody>
          <a:bodyPr anchor="ctr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71669" y="2008234"/>
            <a:ext cx="2816534" cy="1712867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596927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15" y="1952625"/>
            <a:ext cx="3618869" cy="256222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535" y="1952625"/>
            <a:ext cx="3618869" cy="256222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367504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361886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215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6535" y="1952625"/>
            <a:ext cx="361886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3" y="2384822"/>
            <a:ext cx="3618869" cy="213002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54232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957462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65812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971550"/>
            <a:ext cx="2094869" cy="12001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860" y="1085850"/>
            <a:ext cx="3892549" cy="3429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171701"/>
            <a:ext cx="2094869" cy="2346959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363064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269999"/>
            <a:ext cx="2895195" cy="1301751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10903" y="857250"/>
            <a:ext cx="2420395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216" y="2743200"/>
            <a:ext cx="2894409" cy="102870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920239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1779"/>
            <a:ext cx="9144000" cy="5150270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215" y="730251"/>
            <a:ext cx="6571060" cy="530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1952625"/>
            <a:ext cx="6571059" cy="2562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8204" y="479554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69" y="4793879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5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51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ttrockstar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timestables.co.uk/multiplication-tables-check/" TargetMode="External"/><Relationship Id="rId5" Type="http://schemas.openxmlformats.org/officeDocument/2006/relationships/hyperlink" Target="https://www.themathsfactor.com/times-tables-check/pinpoint/#/" TargetMode="External"/><Relationship Id="rId4" Type="http://schemas.openxmlformats.org/officeDocument/2006/relationships/hyperlink" Target="https://mathsframe.co.uk/en/resources/resource/477/Multiplication-Tables-Chec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A992EA8-A2AE-480C-BFF9-7B13464397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F6F97DA-7406-453D-9AB4-28B0891BB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31D171A9-30C8-4156-8EAF-50888EBE77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C52A6C74-8DC4-4902-962C-0DAFD7F9B5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D34C65DE-5132-426E-9E92-81CB9EFF89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463FE9C4-150E-4C97-A21E-53B7CD261A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F4DD7FA2-5B3A-4DD2-BA1A-735CC86BAA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B11D6824-D097-439B-9956-5436E5111A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669AB50-4CAD-4D10-A09A-A0C01AF9E6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Google Shape;116;p23"/>
          <p:cNvSpPr txBox="1">
            <a:spLocks noGrp="1"/>
          </p:cNvSpPr>
          <p:nvPr>
            <p:ph type="ctrTitle"/>
          </p:nvPr>
        </p:nvSpPr>
        <p:spPr>
          <a:xfrm>
            <a:off x="4390656" y="1257300"/>
            <a:ext cx="4071414" cy="236531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90000"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</a:pPr>
            <a:r>
              <a:rPr lang="en-US" sz="3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rPr>
              <a:t>Year 4 Multiplication Tables Check </a:t>
            </a:r>
            <a:r>
              <a:rPr lang="en-US" sz="3000" b="0" i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rPr>
              <a:t>2023</a:t>
            </a:r>
            <a:r>
              <a:rPr lang="en-US" sz="3000" b="0" i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rPr>
              <a:t/>
            </a:r>
            <a:br>
              <a:rPr lang="en-US" sz="3000" b="0" i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en-US" sz="3000" dirty="0">
                <a:solidFill>
                  <a:schemeClr val="bg1"/>
                </a:solidFill>
                <a:latin typeface="+mj-lt"/>
                <a:sym typeface="Arial"/>
              </a:rPr>
              <a:t/>
            </a:r>
            <a:br>
              <a:rPr lang="en-US" sz="3000" dirty="0">
                <a:solidFill>
                  <a:schemeClr val="bg1"/>
                </a:solidFill>
                <a:latin typeface="+mj-lt"/>
                <a:sym typeface="Arial"/>
              </a:rPr>
            </a:br>
            <a:r>
              <a:rPr lang="en-US" sz="3000" b="0" i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rPr>
              <a:t>Presentation </a:t>
            </a:r>
            <a:r>
              <a:rPr lang="en-US" sz="3000" b="0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Arial"/>
              </a:rPr>
              <a:t>for Parents, Carers &amp; Guardians</a:t>
            </a:r>
            <a:endParaRPr lang="en-US" sz="3000" b="0" i="0" kern="1200" dirty="0">
              <a:solidFill>
                <a:schemeClr val="bg1"/>
              </a:solidFill>
              <a:latin typeface="+mj-lt"/>
              <a:ea typeface="+mj-ea"/>
              <a:cs typeface="+mj-cs"/>
              <a:sym typeface="Nunito Sans Light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C5EAE72-3D24-4A03-9BDF-FBE8C100A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7501" y="297627"/>
            <a:ext cx="3744117" cy="4544249"/>
            <a:chOff x="423335" y="396836"/>
            <a:chExt cx="4992158" cy="6058999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B76F2A6D-EB50-477B-BD17-230CCC88FF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5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Freeform 5">
              <a:extLst>
                <a:ext uri="{FF2B5EF4-FFF2-40B4-BE49-F238E27FC236}">
                  <a16:creationId xmlns:a16="http://schemas.microsoft.com/office/drawing/2014/main" id="{8FBA8B6C-1D72-481E-A101-FBBBF888BA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170217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46FCD9A8-07DA-4FCE-B3CC-44762A40BD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3545327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65779281-7937-47A5-9678-B6FDAD972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C6A5F94-EA1E-47C7-A6EE-BBF381891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45E2F18-3105-4F3B-99FD-83B4793DA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381AF66-114C-4563-B095-288F42CCB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47F9408-6CFC-4676-AD20-F02C796EB6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7ADB05A-D37F-413A-B91E-5BB1FF628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654F3E1-5DC0-4E84-B666-997F05FA07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6705C03F-F9C3-432E-8D6A-7396A5D23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A9832115-0F55-42D3-9A09-385BD837DD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E7DA4E2E-EF02-4DA8-B2D4-45897771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4E7CA534-C00D-4395-B324-C66C955E53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9" name="Title 28">
            <a:extLst>
              <a:ext uri="{FF2B5EF4-FFF2-40B4-BE49-F238E27FC236}">
                <a16:creationId xmlns:a16="http://schemas.microsoft.com/office/drawing/2014/main" id="{FDF35D68-ED16-4DFD-A859-A39DE4DC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847952"/>
            <a:ext cx="2506831" cy="3447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r>
              <a:rPr lang="en-GB" sz="2400" b="1" dirty="0">
                <a:solidFill>
                  <a:schemeClr val="bg1"/>
                </a:solidFill>
              </a:rPr>
              <a:t>Using known facts</a:t>
            </a:r>
            <a:br>
              <a:rPr lang="en-GB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734EF13-7D8F-4B96-BC41-2BA28E581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4005" y="341935"/>
            <a:ext cx="4126961" cy="21145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0" algn="ctr">
              <a:buFont typeface="Nunito"/>
              <a:buNone/>
            </a:pPr>
            <a:r>
              <a:rPr lang="en-US" dirty="0"/>
              <a:t>4 x 6 = ?</a:t>
            </a:r>
          </a:p>
          <a:p>
            <a:pPr marL="114300" indent="0" algn="ctr">
              <a:buFont typeface="Nunito"/>
              <a:buNone/>
            </a:pPr>
            <a:r>
              <a:rPr lang="en-US" dirty="0"/>
              <a:t>I know 4 x 5 = 20</a:t>
            </a:r>
          </a:p>
          <a:p>
            <a:pPr marL="114300" indent="0" algn="ctr">
              <a:buFont typeface="Nunito"/>
              <a:buNone/>
            </a:pPr>
            <a:r>
              <a:rPr lang="en-US" dirty="0"/>
              <a:t>Therefore, 20 + 4 = 24</a:t>
            </a:r>
          </a:p>
          <a:p>
            <a:pPr marL="114300" indent="0" algn="ctr">
              <a:buFont typeface="Nunito"/>
              <a:buNone/>
            </a:pPr>
            <a:endParaRPr lang="en-US" dirty="0"/>
          </a:p>
          <a:p>
            <a:pPr marL="114300" indent="0" algn="ctr">
              <a:buFont typeface="Nunito"/>
              <a:buNone/>
            </a:pPr>
            <a:r>
              <a:rPr lang="en-US" dirty="0"/>
              <a:t>By using known facts from ‘easier’ times tables, children should be able to find answers with increasing speed. </a:t>
            </a:r>
          </a:p>
          <a:p>
            <a:pPr algn="ctr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B59FD16-9BE3-4F98-A96C-01687106A5FA}"/>
              </a:ext>
            </a:extLst>
          </p:cNvPr>
          <p:cNvGrpSpPr/>
          <p:nvPr/>
        </p:nvGrpSpPr>
        <p:grpSpPr>
          <a:xfrm>
            <a:off x="4085656" y="2569313"/>
            <a:ext cx="4562168" cy="1847231"/>
            <a:chOff x="2198555" y="2571750"/>
            <a:chExt cx="4562168" cy="1847231"/>
          </a:xfrm>
        </p:grpSpPr>
        <p:pic>
          <p:nvPicPr>
            <p:cNvPr id="67" name="Picture 6">
              <a:extLst>
                <a:ext uri="{FF2B5EF4-FFF2-40B4-BE49-F238E27FC236}">
                  <a16:creationId xmlns:a16="http://schemas.microsoft.com/office/drawing/2014/main" id="{10AAA14D-D436-46A9-B0CA-E9BD88FC8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555" y="2571750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6">
              <a:extLst>
                <a:ext uri="{FF2B5EF4-FFF2-40B4-BE49-F238E27FC236}">
                  <a16:creationId xmlns:a16="http://schemas.microsoft.com/office/drawing/2014/main" id="{891A549E-551B-4898-8EAD-346B42D696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424" y="2571752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F2C62704-803C-4894-8675-AB83F652BE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293" y="2571751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EBD2E80-9F6B-4044-B113-31C112276E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162" y="2571750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6">
              <a:extLst>
                <a:ext uri="{FF2B5EF4-FFF2-40B4-BE49-F238E27FC236}">
                  <a16:creationId xmlns:a16="http://schemas.microsoft.com/office/drawing/2014/main" id="{5DA6F966-E51F-48DD-9226-C09C16EC3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555" y="2941197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6">
              <a:extLst>
                <a:ext uri="{FF2B5EF4-FFF2-40B4-BE49-F238E27FC236}">
                  <a16:creationId xmlns:a16="http://schemas.microsoft.com/office/drawing/2014/main" id="{79876B40-63E6-417B-9424-4F32C2F7B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424" y="2941199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46E3FC7-1CE1-4D99-A69C-2D0411FC93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293" y="2941198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850CD1C-74FA-43E2-AC48-838C99ED7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162" y="2941197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6">
              <a:extLst>
                <a:ext uri="{FF2B5EF4-FFF2-40B4-BE49-F238E27FC236}">
                  <a16:creationId xmlns:a16="http://schemas.microsoft.com/office/drawing/2014/main" id="{AFC1DFFA-AFA3-4872-BAAD-86A976419C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555" y="3310644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6">
              <a:extLst>
                <a:ext uri="{FF2B5EF4-FFF2-40B4-BE49-F238E27FC236}">
                  <a16:creationId xmlns:a16="http://schemas.microsoft.com/office/drawing/2014/main" id="{9731D2D9-F22E-485E-849B-5312AC3938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424" y="3310646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41B925E-E797-4D8D-80AD-E9AD829CC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293" y="3310645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058B84A5-065C-46B4-87B0-27BE1C466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162" y="3310644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6">
              <a:extLst>
                <a:ext uri="{FF2B5EF4-FFF2-40B4-BE49-F238E27FC236}">
                  <a16:creationId xmlns:a16="http://schemas.microsoft.com/office/drawing/2014/main" id="{AAD44093-B866-4B35-8D66-9A7AEDCA67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555" y="3680089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6">
              <a:extLst>
                <a:ext uri="{FF2B5EF4-FFF2-40B4-BE49-F238E27FC236}">
                  <a16:creationId xmlns:a16="http://schemas.microsoft.com/office/drawing/2014/main" id="{5328927A-0013-4FAE-ABF5-54EAFB8EF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424" y="3680091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57878F57-F131-4826-9B3D-FC844298D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293" y="3680090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774049F9-6749-4A9E-AC53-D612BCFB5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162" y="3680089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6">
              <a:extLst>
                <a:ext uri="{FF2B5EF4-FFF2-40B4-BE49-F238E27FC236}">
                  <a16:creationId xmlns:a16="http://schemas.microsoft.com/office/drawing/2014/main" id="{D39ADD4A-B623-4080-9D0E-AC5C35767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555" y="4049532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6">
              <a:extLst>
                <a:ext uri="{FF2B5EF4-FFF2-40B4-BE49-F238E27FC236}">
                  <a16:creationId xmlns:a16="http://schemas.microsoft.com/office/drawing/2014/main" id="{B9E9D96E-EA34-44D9-B5F6-62394E527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424" y="4049534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A7C26683-08B2-4951-8D2D-40A4667DC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293" y="4049533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6750A6CA-AD62-4F8A-8D19-E802FEBD2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8162" y="4049532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6">
              <a:extLst>
                <a:ext uri="{FF2B5EF4-FFF2-40B4-BE49-F238E27FC236}">
                  <a16:creationId xmlns:a16="http://schemas.microsoft.com/office/drawing/2014/main" id="{2C8C34FF-1C90-491D-91BD-A62C5D895F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1669" y="3304874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6">
              <a:extLst>
                <a:ext uri="{FF2B5EF4-FFF2-40B4-BE49-F238E27FC236}">
                  <a16:creationId xmlns:a16="http://schemas.microsoft.com/office/drawing/2014/main" id="{1A3C8C42-0F5E-4929-BE44-2E69C941E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538" y="3304876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6DC3EF1-2F36-4EBC-AF9D-3F7E925A2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407" y="3304875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AF97BBC-D0E2-4E6C-B533-703FDA83E2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1276" y="3304874"/>
              <a:ext cx="369447" cy="36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5FECFB2-A557-4339-A866-E0D2E8E36E99}"/>
                </a:ext>
              </a:extLst>
            </p:cNvPr>
            <p:cNvSpPr txBox="1"/>
            <p:nvPr/>
          </p:nvSpPr>
          <p:spPr>
            <a:xfrm>
              <a:off x="4340173" y="3372312"/>
              <a:ext cx="2820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+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1244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779281-7937-47A5-9678-B6FDAD972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6A5F94-EA1E-47C7-A6EE-BBF381891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5E2F18-3105-4F3B-99FD-83B4793DA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81AF66-114C-4563-B095-288F42CCB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7F9408-6CFC-4676-AD20-F02C796EB6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ADB05A-D37F-413A-B91E-5BB1FF628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54F3E1-5DC0-4E84-B666-997F05FA07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705C03F-F9C3-432E-8D6A-7396A5D23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9832115-0F55-42D3-9A09-385BD837DD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7DA4E2E-EF02-4DA8-B2D4-45897771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E7CA534-C00D-4395-B324-C66C955E53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57280D-EFC0-4AB9-A74A-08707D72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847952"/>
            <a:ext cx="2506831" cy="3447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Ways to support times table knowledge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582925-B54C-4F24-A90A-6FDAB54DF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7557" y="328134"/>
            <a:ext cx="4755610" cy="446574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Play Times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Tables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Rockstars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regularly (preferably 10-15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minutes each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day). We also have weekly allocated time for this in school.</a:t>
            </a:r>
          </a:p>
          <a:p>
            <a:pPr marL="114300" indent="0" defTabSz="457200">
              <a:lnSpc>
                <a:spcPct val="90000"/>
              </a:lnSpc>
              <a:spcBef>
                <a:spcPts val="1000"/>
              </a:spcBef>
              <a:buSzPct val="80000"/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://play.ttrockstars.com/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 </a:t>
            </a:r>
          </a:p>
          <a:p>
            <a:pPr marL="114300" indent="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Use any of the following websites to practise. </a:t>
            </a:r>
          </a:p>
          <a:p>
            <a:pPr marL="114300" indent="0" defTabSz="457200">
              <a:lnSpc>
                <a:spcPct val="90000"/>
              </a:lnSpc>
              <a:spcBef>
                <a:spcPts val="1000"/>
              </a:spcBef>
              <a:buSzPct val="80000"/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https://mathsframe.co.uk/en/resources/resource/477/Multiplication-Tables-Check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 </a:t>
            </a:r>
          </a:p>
          <a:p>
            <a:pPr marL="114300" indent="0" defTabSz="457200">
              <a:lnSpc>
                <a:spcPct val="90000"/>
              </a:lnSpc>
              <a:spcBef>
                <a:spcPts val="1000"/>
              </a:spcBef>
              <a:buSzPct val="80000"/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  <a:ea typeface="+mn-ea"/>
              <a:cs typeface="+mn-cs"/>
            </a:endParaRPr>
          </a:p>
          <a:p>
            <a:pPr marL="114300" indent="0" defTabSz="457200">
              <a:lnSpc>
                <a:spcPct val="90000"/>
              </a:lnSpc>
              <a:spcBef>
                <a:spcPts val="1000"/>
              </a:spcBef>
              <a:buSzPct val="80000"/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  <a:hlinkClick r:id="rId5"/>
              </a:rPr>
              <a:t>https://www.themathsfactor.com/times-tables-check/pinpoint/#/</a:t>
            </a:r>
            <a:endParaRPr lang="en-US" dirty="0">
              <a:solidFill>
                <a:schemeClr val="accent4">
                  <a:lumMod val="75000"/>
                </a:schemeClr>
              </a:solidFill>
              <a:ea typeface="+mn-ea"/>
              <a:cs typeface="+mn-cs"/>
            </a:endParaRPr>
          </a:p>
          <a:p>
            <a:pPr marL="114300" indent="0" defTabSz="457200">
              <a:lnSpc>
                <a:spcPct val="90000"/>
              </a:lnSpc>
              <a:spcBef>
                <a:spcPts val="1000"/>
              </a:spcBef>
              <a:buSzPct val="80000"/>
              <a:buNone/>
            </a:pPr>
            <a:endParaRPr lang="en-US" dirty="0">
              <a:solidFill>
                <a:schemeClr val="accent4">
                  <a:lumMod val="75000"/>
                </a:schemeClr>
              </a:solidFill>
              <a:ea typeface="+mn-ea"/>
              <a:cs typeface="+mn-cs"/>
            </a:endParaRPr>
          </a:p>
          <a:p>
            <a:pPr marL="114300" indent="0" defTabSz="457200">
              <a:lnSpc>
                <a:spcPct val="90000"/>
              </a:lnSpc>
              <a:spcBef>
                <a:spcPts val="1000"/>
              </a:spcBef>
              <a:buSzPct val="80000"/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https://www.timestables.co.uk/multiplication-tables-check/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rPr>
              <a:t> </a:t>
            </a:r>
          </a:p>
          <a:p>
            <a:pPr marL="114300" indent="0"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79699-2AB2-4E78-998D-1594796407E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094518" y="4793878"/>
            <a:ext cx="628649" cy="228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z="400">
                <a:solidFill>
                  <a:schemeClr val="accent1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0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779281-7937-47A5-9678-B6FDAD972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6A5F94-EA1E-47C7-A6EE-BBF381891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5E2F18-3105-4F3B-99FD-83B4793DA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81AF66-114C-4563-B095-288F42CCB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7F9408-6CFC-4676-AD20-F02C796EB6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ADB05A-D37F-413A-B91E-5BB1FF628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54F3E1-5DC0-4E84-B666-997F05FA07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705C03F-F9C3-432E-8D6A-7396A5D23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9832115-0F55-42D3-9A09-385BD837DD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7DA4E2E-EF02-4DA8-B2D4-45897771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E7CA534-C00D-4395-B324-C66C955E53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048D09-8212-4940-A569-83B8A855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847952"/>
            <a:ext cx="2506831" cy="3447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Important information about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the Multiplication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ables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heck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(MTC)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03980-1C0A-42FB-A6A8-22E664322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7557" y="328134"/>
            <a:ext cx="4541440" cy="44657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 MTC determines if Year 4 children can fluently recall their multiplication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tables up to 12x12.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114300" indent="0" defTabSz="457200">
              <a:lnSpc>
                <a:spcPct val="90000"/>
              </a:lnSpc>
              <a:spcBef>
                <a:spcPts val="1000"/>
              </a:spcBef>
              <a:buSzPct val="8000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It is designed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to help schools identify which children require more support to learn their times tables. 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There is no ‘pass’ rate or threshold which means that, unlike the Phonics Screening Check, children will not be expected to re-sit the check. 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 Department for Education (DfE) will create a report about the overall results across all schools in England, not individual schools. </a:t>
            </a:r>
          </a:p>
        </p:txBody>
      </p:sp>
    </p:spTree>
    <p:extLst>
      <p:ext uri="{BB962C8B-B14F-4D97-AF65-F5344CB8AC3E}">
        <p14:creationId xmlns:p14="http://schemas.microsoft.com/office/powerpoint/2010/main" val="20094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779281-7937-47A5-9678-B6FDAD972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6A5F94-EA1E-47C7-A6EE-BBF381891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5E2F18-3105-4F3B-99FD-83B4793DA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81AF66-114C-4563-B095-288F42CCB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7F9408-6CFC-4676-AD20-F02C796EB6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ADB05A-D37F-413A-B91E-5BB1FF628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54F3E1-5DC0-4E84-B666-997F05FA07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705C03F-F9C3-432E-8D6A-7396A5D23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9832115-0F55-42D3-9A09-385BD837DD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7DA4E2E-EF02-4DA8-B2D4-45897771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E7CA534-C00D-4395-B324-C66C955E53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48A84A-AE0A-48C3-A1D5-5165BEB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847952"/>
            <a:ext cx="2506831" cy="3447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When the check will take place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9E284-7B55-409E-A8B0-537F307CC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7557" y="328134"/>
            <a:ext cx="4126961" cy="4465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There will be a 3 week window from </a:t>
            </a:r>
            <a:r>
              <a:rPr lang="en-GB" dirty="0"/>
              <a:t>Monday 3 June </a:t>
            </a:r>
            <a:r>
              <a:rPr lang="en-GB" dirty="0" smtClean="0"/>
              <a:t>2024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for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schools to administer the check. </a:t>
            </a:r>
          </a:p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There is no set day to administer the check and the school will decide when the check will be administered. </a:t>
            </a:r>
          </a:p>
          <a:p>
            <a:pPr marL="114300" indent="0" defTabSz="457200">
              <a:spcBef>
                <a:spcPts val="1000"/>
              </a:spcBef>
              <a:buSzPct val="8000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All eligible Year 4 children in England will be required to take the check.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4104A-9CEA-4A8A-9820-7E760A0A5BE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094518" y="4793878"/>
            <a:ext cx="628649" cy="228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z="400">
                <a:solidFill>
                  <a:schemeClr val="accent1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779281-7937-47A5-9678-B6FDAD972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6A5F94-EA1E-47C7-A6EE-BBF381891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5E2F18-3105-4F3B-99FD-83B4793DA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81AF66-114C-4563-B095-288F42CCB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7F9408-6CFC-4676-AD20-F02C796EB6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ADB05A-D37F-413A-B91E-5BB1FF628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54F3E1-5DC0-4E84-B666-997F05FA07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705C03F-F9C3-432E-8D6A-7396A5D23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9832115-0F55-42D3-9A09-385BD837DD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7DA4E2E-EF02-4DA8-B2D4-45897771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E7CA534-C00D-4395-B324-C66C955E53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3CF83F2-FA36-4DFD-B621-2C98558B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847952"/>
            <a:ext cx="2506831" cy="3447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How the check is carried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13669-280A-4D81-A4BF-82E5D42C2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7557" y="328134"/>
            <a:ext cx="5054576" cy="44657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 check will be fully digital.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Answers will be entered using a keyboard,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mouse 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an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on-screen number pad.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he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check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is expected to take around 5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minutes for each child. 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children will have 6 seconds from the time the question appears to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read, recall and input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their answer. 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290D9-9723-4BAF-8892-D79978FE90B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094518" y="4793878"/>
            <a:ext cx="628649" cy="228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z="400">
                <a:solidFill>
                  <a:schemeClr val="accent1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779281-7937-47A5-9678-B6FDAD972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6A5F94-EA1E-47C7-A6EE-BBF381891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5E2F18-3105-4F3B-99FD-83B4793DA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81AF66-114C-4563-B095-288F42CCB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7F9408-6CFC-4676-AD20-F02C796EB6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ADB05A-D37F-413A-B91E-5BB1FF628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54F3E1-5DC0-4E84-B666-997F05FA07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705C03F-F9C3-432E-8D6A-7396A5D23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9832115-0F55-42D3-9A09-385BD837DD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7DA4E2E-EF02-4DA8-B2D4-45897771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E7CA534-C00D-4395-B324-C66C955E53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C3FACB-0737-46A9-A13E-91243346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847952"/>
            <a:ext cx="2506831" cy="3447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How the check is carried out</a:t>
            </a:r>
            <a:endParaRPr lang="en-US" sz="2400" b="1" dirty="0">
              <a:solidFill>
                <a:srgbClr val="EBEBEB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CC669-CB09-4310-9565-AC322FA29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7557" y="328134"/>
            <a:ext cx="4126961" cy="44657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will be a total of 25 questions with a 3 second pause in-between questions. 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will be 3 practice questions before the check begins. </a:t>
            </a: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GB" dirty="0" smtClean="0"/>
              <a:t>From March onwards, a ‘Try it out’ area will be available for schools to access so children will have opportunities to familiarise themselves with the format beforehand.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863A2-0184-4192-9399-B77C124A718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094518" y="4793878"/>
            <a:ext cx="628649" cy="228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z="400">
                <a:solidFill>
                  <a:schemeClr val="accent1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86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779281-7937-47A5-9678-B6FDAD972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6A5F94-EA1E-47C7-A6EE-BBF381891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5E2F18-3105-4F3B-99FD-83B4793DA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81AF66-114C-4563-B095-288F42CCB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7F9408-6CFC-4676-AD20-F02C796EB6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ADB05A-D37F-413A-B91E-5BB1FF628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54F3E1-5DC0-4E84-B666-997F05FA07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705C03F-F9C3-432E-8D6A-7396A5D23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9832115-0F55-42D3-9A09-385BD837DD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7DA4E2E-EF02-4DA8-B2D4-45897771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E7CA534-C00D-4395-B324-C66C955E53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2D645C-1A8E-4545-B5E3-0D35AB70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847952"/>
            <a:ext cx="2506831" cy="3447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The check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8827C-A97D-4A89-A652-1141303DD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7557" y="328134"/>
            <a:ext cx="4978909" cy="44657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Each child will be randomly assigned a set of questions</a:t>
            </a:r>
          </a:p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There will only be multiplication questions in the check, not division facts. </a:t>
            </a:r>
          </a:p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The 6, 7, 8, 9 and 12 times tables are more likely to be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tested.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114300" indent="0" defTabSz="457200">
              <a:spcBef>
                <a:spcPts val="1000"/>
              </a:spcBef>
              <a:buSzPct val="8000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Children will not see their individual results when they complete the check.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0E41-AD23-4E51-83E7-C36BC23F079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094518" y="4793878"/>
            <a:ext cx="628649" cy="228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z="400">
                <a:solidFill>
                  <a:schemeClr val="accent1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 sz="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779281-7937-47A5-9678-B6FDAD972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6A5F94-EA1E-47C7-A6EE-BBF381891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45E2F18-3105-4F3B-99FD-83B4793DA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81AF66-114C-4563-B095-288F42CCB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47F9408-6CFC-4676-AD20-F02C796EB6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ADB05A-D37F-413A-B91E-5BB1FF628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54F3E1-5DC0-4E84-B666-997F05FA07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705C03F-F9C3-432E-8D6A-7396A5D23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9832115-0F55-42D3-9A09-385BD837DD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7DA4E2E-EF02-4DA8-B2D4-45897771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E7CA534-C00D-4395-B324-C66C955E53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5A591C-687D-4637-8FB3-2E544D07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847952"/>
            <a:ext cx="2506831" cy="3447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Some ways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to support times table knowledge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293DE-C5CC-4EE3-8B02-C3E7DFF32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7557" y="328134"/>
            <a:ext cx="4126961" cy="44657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Understand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that multiplication is repeated addition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.</a:t>
            </a:r>
          </a:p>
          <a:p>
            <a:pPr marL="114300" indent="0" defTabSz="457200">
              <a:lnSpc>
                <a:spcPct val="90000"/>
              </a:lnSpc>
              <a:spcBef>
                <a:spcPts val="1000"/>
              </a:spcBef>
              <a:buSzPct val="80000"/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Remember that multiplication is commutative.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marL="114300" indent="0" defTabSz="457200">
              <a:lnSpc>
                <a:spcPct val="90000"/>
              </a:lnSpc>
              <a:spcBef>
                <a:spcPts val="1000"/>
              </a:spcBef>
              <a:buSzPct val="80000"/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  <a:p>
            <a:pPr defTabSz="457200">
              <a:lnSpc>
                <a:spcPct val="90000"/>
              </a:lnSpc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Using known facts to help with unfamiliar questions.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156D5-41E0-44B1-BED4-A96BEEB571A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094518" y="4793878"/>
            <a:ext cx="628649" cy="228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sz="400">
                <a:solidFill>
                  <a:schemeClr val="accent1"/>
                </a:solidFill>
              </a:rPr>
              <a:pPr algn="r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4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5779281-7937-47A5-9678-B6FDAD972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6A5F94-EA1E-47C7-A6EE-BBF381891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45E2F18-3105-4F3B-99FD-83B4793DA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381AF66-114C-4563-B095-288F42CCB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47F9408-6CFC-4676-AD20-F02C796EB6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ADB05A-D37F-413A-B91E-5BB1FF628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54F3E1-5DC0-4E84-B666-997F05FA07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6705C03F-F9C3-432E-8D6A-7396A5D23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9832115-0F55-42D3-9A09-385BD837DD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7DA4E2E-EF02-4DA8-B2D4-45897771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E7CA534-C00D-4395-B324-C66C955E53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B22F4DDA-853E-48A4-9CD6-D7734B6C9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847952"/>
            <a:ext cx="2506831" cy="3447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r>
              <a:rPr lang="en-GB" sz="2400" b="1" dirty="0">
                <a:solidFill>
                  <a:schemeClr val="bg1"/>
                </a:solidFill>
              </a:rPr>
              <a:t>Repeated addition</a:t>
            </a:r>
            <a:br>
              <a:rPr lang="en-GB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EF0730-896C-412E-99F8-A27E9239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7220" y="224694"/>
            <a:ext cx="4732483" cy="13067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0" algn="ctr" defTabSz="457200">
              <a:spcBef>
                <a:spcPts val="1000"/>
              </a:spcBef>
              <a:buSzPct val="80000"/>
              <a:buNone/>
            </a:pPr>
            <a:r>
              <a:rPr lang="en-US" dirty="0"/>
              <a:t>Knowing that 2 x 4 is the same as 2 + 2 + 2 + 2</a:t>
            </a:r>
          </a:p>
          <a:p>
            <a:pPr algn="ctr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8406DEDC-252B-4C19-BA20-AB860E56B9B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z="1600" smtClean="0"/>
              <a:pPr/>
              <a:t>8</a:t>
            </a:fld>
            <a:endParaRPr lang="en" sz="1600"/>
          </a:p>
        </p:txBody>
      </p:sp>
      <p:pic>
        <p:nvPicPr>
          <p:cNvPr id="45" name="Picture 4" descr="A picture containing drawing, plate, food&#10;&#10;Description automatically generated">
            <a:extLst>
              <a:ext uri="{FF2B5EF4-FFF2-40B4-BE49-F238E27FC236}">
                <a16:creationId xmlns:a16="http://schemas.microsoft.com/office/drawing/2014/main" id="{44202A62-B433-4E22-A225-9EA5EA10A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72" y="3299688"/>
            <a:ext cx="1004316" cy="90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A picture containing drawing, plate, food&#10;&#10;Description automatically generated">
            <a:extLst>
              <a:ext uri="{FF2B5EF4-FFF2-40B4-BE49-F238E27FC236}">
                <a16:creationId xmlns:a16="http://schemas.microsoft.com/office/drawing/2014/main" id="{02C5A76C-2234-415A-A137-497FB0FF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94" y="3308614"/>
            <a:ext cx="1004316" cy="90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A picture containing drawing, plate, food&#10;&#10;Description automatically generated">
            <a:extLst>
              <a:ext uri="{FF2B5EF4-FFF2-40B4-BE49-F238E27FC236}">
                <a16:creationId xmlns:a16="http://schemas.microsoft.com/office/drawing/2014/main" id="{DEFDEB6A-4710-4A5E-ADF0-4A8B21B9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204" y="3308614"/>
            <a:ext cx="1004316" cy="90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A picture containing drawing, plate, food&#10;&#10;Description automatically generated">
            <a:extLst>
              <a:ext uri="{FF2B5EF4-FFF2-40B4-BE49-F238E27FC236}">
                <a16:creationId xmlns:a16="http://schemas.microsoft.com/office/drawing/2014/main" id="{D67041DA-9B7F-42E5-BE93-AC080B33C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20" y="3371849"/>
            <a:ext cx="1004316" cy="90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A07A3694-5797-4FC5-A5CA-C9F6735065B0}"/>
              </a:ext>
            </a:extLst>
          </p:cNvPr>
          <p:cNvSpPr txBox="1">
            <a:spLocks/>
          </p:cNvSpPr>
          <p:nvPr/>
        </p:nvSpPr>
        <p:spPr>
          <a:xfrm>
            <a:off x="4800810" y="4346076"/>
            <a:ext cx="3054012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600" b="0" i="0" u="none" strike="noStrike" cap="none">
                <a:solidFill>
                  <a:schemeClr val="tx1"/>
                </a:solidFill>
                <a:latin typeface="+mn-lt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■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4300" indent="0" algn="ctr">
              <a:buFont typeface="Nunito"/>
              <a:buNone/>
            </a:pPr>
            <a:r>
              <a:rPr lang="en-US" dirty="0"/>
              <a:t>2 + 2 + 2 + 2 = ?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799B6A7-F403-4769-A597-FA237A16D119}"/>
              </a:ext>
            </a:extLst>
          </p:cNvPr>
          <p:cNvGrpSpPr/>
          <p:nvPr/>
        </p:nvGrpSpPr>
        <p:grpSpPr>
          <a:xfrm>
            <a:off x="4039382" y="1245734"/>
            <a:ext cx="3394900" cy="1594084"/>
            <a:chOff x="5066349" y="1455020"/>
            <a:chExt cx="3394900" cy="1594084"/>
          </a:xfrm>
        </p:grpSpPr>
        <p:pic>
          <p:nvPicPr>
            <p:cNvPr id="51" name="Picture 6">
              <a:extLst>
                <a:ext uri="{FF2B5EF4-FFF2-40B4-BE49-F238E27FC236}">
                  <a16:creationId xmlns:a16="http://schemas.microsoft.com/office/drawing/2014/main" id="{4E37941D-6D6E-4F2D-A063-BFBDCC02E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349" y="1455020"/>
              <a:ext cx="761428" cy="76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6">
              <a:extLst>
                <a:ext uri="{FF2B5EF4-FFF2-40B4-BE49-F238E27FC236}">
                  <a16:creationId xmlns:a16="http://schemas.microsoft.com/office/drawing/2014/main" id="{E52CABF7-D876-4D76-8064-55E8534965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173" y="1455020"/>
              <a:ext cx="761428" cy="76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>
              <a:extLst>
                <a:ext uri="{FF2B5EF4-FFF2-40B4-BE49-F238E27FC236}">
                  <a16:creationId xmlns:a16="http://schemas.microsoft.com/office/drawing/2014/main" id="{52197897-CC84-460D-9A4E-D4615ED98E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997" y="1455020"/>
              <a:ext cx="761428" cy="76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6">
              <a:extLst>
                <a:ext uri="{FF2B5EF4-FFF2-40B4-BE49-F238E27FC236}">
                  <a16:creationId xmlns:a16="http://schemas.microsoft.com/office/drawing/2014/main" id="{E5CB0232-7AC0-4F17-BF0D-51CF2F0E71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821" y="1455020"/>
              <a:ext cx="761428" cy="76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">
              <a:extLst>
                <a:ext uri="{FF2B5EF4-FFF2-40B4-BE49-F238E27FC236}">
                  <a16:creationId xmlns:a16="http://schemas.microsoft.com/office/drawing/2014/main" id="{F6A5981C-02E1-4E23-B0A5-F6F5FE4B3A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349" y="2287676"/>
              <a:ext cx="761428" cy="76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>
              <a:extLst>
                <a:ext uri="{FF2B5EF4-FFF2-40B4-BE49-F238E27FC236}">
                  <a16:creationId xmlns:a16="http://schemas.microsoft.com/office/drawing/2014/main" id="{8EF9F8AD-2860-4926-B597-B8F5D9301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4173" y="2287676"/>
              <a:ext cx="761428" cy="76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>
              <a:extLst>
                <a:ext uri="{FF2B5EF4-FFF2-40B4-BE49-F238E27FC236}">
                  <a16:creationId xmlns:a16="http://schemas.microsoft.com/office/drawing/2014/main" id="{644CDCD1-D07D-45DE-A6C0-54178BD6C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997" y="2287676"/>
              <a:ext cx="761428" cy="76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>
              <a:extLst>
                <a:ext uri="{FF2B5EF4-FFF2-40B4-BE49-F238E27FC236}">
                  <a16:creationId xmlns:a16="http://schemas.microsoft.com/office/drawing/2014/main" id="{9CCB9254-302D-4F1B-85E4-74CA54BBD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821" y="2287676"/>
              <a:ext cx="761428" cy="76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5C3316-FBEF-4E7A-A4C0-610A65365854}"/>
              </a:ext>
            </a:extLst>
          </p:cNvPr>
          <p:cNvSpPr txBox="1">
            <a:spLocks/>
          </p:cNvSpPr>
          <p:nvPr/>
        </p:nvSpPr>
        <p:spPr>
          <a:xfrm>
            <a:off x="6612480" y="1878002"/>
            <a:ext cx="3394900" cy="43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600" b="0" i="0" u="none" strike="noStrike" cap="none">
                <a:solidFill>
                  <a:schemeClr val="tx1"/>
                </a:solidFill>
                <a:latin typeface="+mn-lt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■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4300" indent="0" algn="ctr">
              <a:buFont typeface="Nunito"/>
              <a:buNone/>
            </a:pPr>
            <a:r>
              <a:rPr lang="en-US" dirty="0"/>
              <a:t>2 x 4 = ?</a:t>
            </a:r>
          </a:p>
        </p:txBody>
      </p:sp>
    </p:spTree>
    <p:extLst>
      <p:ext uri="{BB962C8B-B14F-4D97-AF65-F5344CB8AC3E}">
        <p14:creationId xmlns:p14="http://schemas.microsoft.com/office/powerpoint/2010/main" val="171036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5779281-7937-47A5-9678-B6FDAD972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6A5F94-EA1E-47C7-A6EE-BBF381891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45E2F18-3105-4F3B-99FD-83B4793DA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381AF66-114C-4563-B095-288F42CCB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47F9408-6CFC-4676-AD20-F02C796EB6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7ADB05A-D37F-413A-B91E-5BB1FF628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54F3E1-5DC0-4E84-B666-997F05FA07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6705C03F-F9C3-432E-8D6A-7396A5D23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9832115-0F55-42D3-9A09-385BD837DD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7DA4E2E-EF02-4DA8-B2D4-45897771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E7CA534-C00D-4395-B324-C66C955E53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1B1A260-8A72-4E08-82CC-DB3DB0A49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779"/>
            <a:ext cx="9144000" cy="5150269"/>
            <a:chOff x="0" y="-2373"/>
            <a:chExt cx="12192000" cy="686702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5EE446B-EFB2-4F6A-AC6E-936E92DB5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483BA79-FCF5-4852-AF0E-CA634727E3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2630BA5-8A74-4D0A-BB80-42BB6E2D0C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D6109B2-DB31-43CB-950B-AB02BC17CF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F4C0381-B807-4F22-9362-4CF1EA4ED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2DC58E5-A2AB-4AF3-BFDC-51F45B8591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82E722-60BE-4C4A-93FB-ED5C9D25F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BD917B57-2D0B-49F7-99D0-3E0D111382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ED29444E-A895-4493-BEBA-CBD61CF47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237B3E9-B2D7-4C20-930D-6FD74FFB5C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4B7F21E8-7399-4A81-AEDF-05980D80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565" y="847952"/>
            <a:ext cx="2506831" cy="34475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r>
              <a:rPr lang="en-GB" sz="2400" b="1" dirty="0">
                <a:solidFill>
                  <a:schemeClr val="bg1"/>
                </a:solidFill>
              </a:rPr>
              <a:t>Multiplication is commutative</a:t>
            </a:r>
            <a:br>
              <a:rPr lang="en-GB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C53032-1350-4121-932E-85E06747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7955" y="370996"/>
            <a:ext cx="5054576" cy="16721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14300" indent="0" algn="ctr">
              <a:buFont typeface="Nunito"/>
              <a:buNone/>
            </a:pPr>
            <a:r>
              <a:rPr lang="en-US" dirty="0"/>
              <a:t>3 x 2 is the same as 2 x 3</a:t>
            </a:r>
          </a:p>
          <a:p>
            <a:pPr algn="ctr"/>
            <a:endParaRPr lang="en-US" dirty="0"/>
          </a:p>
          <a:p>
            <a:pPr marL="114300" indent="0" algn="ctr">
              <a:buFont typeface="Nunito"/>
              <a:buNone/>
            </a:pPr>
            <a:r>
              <a:rPr lang="en-US" dirty="0"/>
              <a:t>Children need to understand that multiplication can be completed in any order to produce the same answer.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E4CD2E4D-11AD-4D31-8987-877AF313953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664569" y="4648146"/>
            <a:ext cx="548700" cy="393600"/>
          </a:xfrm>
        </p:spPr>
        <p:txBody>
          <a:bodyPr/>
          <a:lstStyle/>
          <a:p>
            <a:fld id="{00000000-1234-1234-1234-123412341234}" type="slidenum">
              <a:rPr lang="en" sz="1600" smtClean="0"/>
              <a:pPr/>
              <a:t>9</a:t>
            </a:fld>
            <a:endParaRPr lang="en" sz="1600"/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66CF3283-6931-4EEF-AC28-40A93719B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69" y="2517275"/>
            <a:ext cx="602932" cy="6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E87769ED-13DF-4750-808D-8884B9B9F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69" y="3251732"/>
            <a:ext cx="602932" cy="6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>
            <a:extLst>
              <a:ext uri="{FF2B5EF4-FFF2-40B4-BE49-F238E27FC236}">
                <a16:creationId xmlns:a16="http://schemas.microsoft.com/office/drawing/2014/main" id="{E84E092D-717F-4B12-AFCA-745ACE45E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69" y="2519450"/>
            <a:ext cx="602932" cy="6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04C99720-B9CA-4E71-A8C4-0B3436B8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69" y="3251732"/>
            <a:ext cx="602932" cy="6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>
            <a:extLst>
              <a:ext uri="{FF2B5EF4-FFF2-40B4-BE49-F238E27FC236}">
                <a16:creationId xmlns:a16="http://schemas.microsoft.com/office/drawing/2014/main" id="{D27282F2-E9B2-4667-B629-39C6BCFCE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69" y="2517275"/>
            <a:ext cx="602932" cy="6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C57A1A2F-5EE3-4544-8513-A39C719B2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69" y="3251732"/>
            <a:ext cx="602932" cy="6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>
            <a:extLst>
              <a:ext uri="{FF2B5EF4-FFF2-40B4-BE49-F238E27FC236}">
                <a16:creationId xmlns:a16="http://schemas.microsoft.com/office/drawing/2014/main" id="{B0FAA048-6F2D-4A0A-B326-16E100579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83" y="2255213"/>
            <a:ext cx="602932" cy="6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>
            <a:extLst>
              <a:ext uri="{FF2B5EF4-FFF2-40B4-BE49-F238E27FC236}">
                <a16:creationId xmlns:a16="http://schemas.microsoft.com/office/drawing/2014/main" id="{47E08674-8429-450F-A00A-9F49541D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83" y="2940140"/>
            <a:ext cx="602932" cy="6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>
            <a:extLst>
              <a:ext uri="{FF2B5EF4-FFF2-40B4-BE49-F238E27FC236}">
                <a16:creationId xmlns:a16="http://schemas.microsoft.com/office/drawing/2014/main" id="{C77C53EF-A6B3-4BAD-A02D-5D0905D2D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83" y="3625067"/>
            <a:ext cx="602932" cy="6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6DE81D0B-CD08-46A7-9324-93F08CEB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187" y="2255213"/>
            <a:ext cx="602932" cy="6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934690D8-EBB3-4005-AB73-DEE429134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187" y="2940140"/>
            <a:ext cx="602932" cy="6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119E3FB7-B8D1-4246-BD2F-4FD143BF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187" y="3625067"/>
            <a:ext cx="602932" cy="60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09BC4998-3EC6-4640-8FB3-09F3F059BE29}"/>
              </a:ext>
            </a:extLst>
          </p:cNvPr>
          <p:cNvSpPr txBox="1">
            <a:spLocks/>
          </p:cNvSpPr>
          <p:nvPr/>
        </p:nvSpPr>
        <p:spPr>
          <a:xfrm>
            <a:off x="3453637" y="4005318"/>
            <a:ext cx="3382476" cy="44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600" b="0" i="0" u="none" strike="noStrike" cap="none">
                <a:solidFill>
                  <a:schemeClr val="tx1"/>
                </a:solidFill>
                <a:latin typeface="+mn-lt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■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4300" indent="0" algn="ctr">
              <a:buFont typeface="Nunito"/>
              <a:buNone/>
            </a:pPr>
            <a:r>
              <a:rPr lang="en-US" dirty="0"/>
              <a:t>3 lots of 2 = 6</a:t>
            </a:r>
            <a:endParaRPr lang="en-GB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9376BEF3-13BA-4E4E-B337-96CABB844EFD}"/>
              </a:ext>
            </a:extLst>
          </p:cNvPr>
          <p:cNvSpPr txBox="1">
            <a:spLocks/>
          </p:cNvSpPr>
          <p:nvPr/>
        </p:nvSpPr>
        <p:spPr>
          <a:xfrm>
            <a:off x="6096977" y="4309994"/>
            <a:ext cx="3382476" cy="44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600" b="0" i="0" u="none" strike="noStrike" cap="none">
                <a:solidFill>
                  <a:schemeClr val="tx1"/>
                </a:solidFill>
                <a:latin typeface="+mn-lt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 SemiBold"/>
              <a:buChar char="■"/>
              <a:defRPr sz="1400" b="0" i="0" u="none" strike="noStrike" cap="none">
                <a:solidFill>
                  <a:schemeClr val="dk2"/>
                </a:solidFill>
                <a:latin typeface="Nunito Sans SemiBold"/>
                <a:ea typeface="Nunito Sans SemiBold"/>
                <a:cs typeface="Nunito Sans SemiBold"/>
                <a:sym typeface="Nunito Sans SemiBol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"/>
              <a:buChar char="■"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14300" indent="0" algn="ctr">
              <a:buFont typeface="Nunito"/>
              <a:buNone/>
            </a:pPr>
            <a:r>
              <a:rPr lang="en-US" dirty="0"/>
              <a:t>2 lots of 3 =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528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807</TotalTime>
  <Words>574</Words>
  <Application>Microsoft Office PowerPoint</Application>
  <PresentationFormat>On-screen Show (16:9)</PresentationFormat>
  <Paragraphs>78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Nunito</vt:lpstr>
      <vt:lpstr>Nunito Sans Light</vt:lpstr>
      <vt:lpstr>Wingdings 3</vt:lpstr>
      <vt:lpstr>Arial</vt:lpstr>
      <vt:lpstr>Century Gothic</vt:lpstr>
      <vt:lpstr>Calibri</vt:lpstr>
      <vt:lpstr>Ion Boardroom</vt:lpstr>
      <vt:lpstr>Year 4 Multiplication Tables Check 2023  Presentation for Parents, Carers &amp; Guardians</vt:lpstr>
      <vt:lpstr>Important information about the Multiplication Tables Check (MTC)</vt:lpstr>
      <vt:lpstr>When the check will take place</vt:lpstr>
      <vt:lpstr>How the check is carried out</vt:lpstr>
      <vt:lpstr>How the check is carried out</vt:lpstr>
      <vt:lpstr>The check questions</vt:lpstr>
      <vt:lpstr>Some ways to support times table knowledge </vt:lpstr>
      <vt:lpstr>Repeated addition </vt:lpstr>
      <vt:lpstr>Multiplication is commutative </vt:lpstr>
      <vt:lpstr>Using known facts </vt:lpstr>
      <vt:lpstr>Ways to support times table knowledge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SATs 2022 Presentation for Parents, Carers &amp; Guardians</dc:title>
  <dc:creator>Hannah Searle - Work</dc:creator>
  <cp:lastModifiedBy>Lauren Strong - Maltese Road Primary School</cp:lastModifiedBy>
  <cp:revision>40</cp:revision>
  <cp:lastPrinted>2022-02-07T13:59:56Z</cp:lastPrinted>
  <dcterms:modified xsi:type="dcterms:W3CDTF">2023-12-07T13:15:02Z</dcterms:modified>
</cp:coreProperties>
</file>