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73" r:id="rId5"/>
    <p:sldId id="276" r:id="rId6"/>
    <p:sldId id="279" r:id="rId7"/>
    <p:sldId id="262" r:id="rId8"/>
    <p:sldId id="277" r:id="rId9"/>
    <p:sldId id="278" r:id="rId10"/>
    <p:sldId id="285" r:id="rId11"/>
    <p:sldId id="280" r:id="rId12"/>
    <p:sldId id="281" r:id="rId13"/>
    <p:sldId id="282" r:id="rId14"/>
    <p:sldId id="284" r:id="rId15"/>
    <p:sldId id="283" r:id="rId16"/>
    <p:sldId id="260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11/21/2025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11/21/2025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essex.gov.uk/admissions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8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4724400" y="1066800"/>
            <a:ext cx="4114800" cy="2743200"/>
          </a:xfrm>
        </p:spPr>
        <p:txBody>
          <a:bodyPr>
            <a:normAutofit/>
          </a:bodyPr>
          <a:lstStyle/>
          <a:p>
            <a:endParaRPr lang="en-US" sz="3000" dirty="0"/>
          </a:p>
          <a:p>
            <a:endParaRPr lang="en-US" sz="3000" dirty="0"/>
          </a:p>
        </p:txBody>
      </p:sp>
      <p:pic>
        <p:nvPicPr>
          <p:cNvPr id="1026" name="Picture 2" descr="Maltese Road Primary (@malteseroadps) / X">
            <a:extLst>
              <a:ext uri="{FF2B5EF4-FFF2-40B4-BE49-F238E27FC236}">
                <a16:creationId xmlns:a16="http://schemas.microsoft.com/office/drawing/2014/main" id="{95CE5248-EC77-4B05-8149-ED99107C95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47" y="3596620"/>
            <a:ext cx="4458411" cy="3011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749565D-1FDA-41F8-BEA6-92F3A13E604D}"/>
              </a:ext>
            </a:extLst>
          </p:cNvPr>
          <p:cNvSpPr txBox="1"/>
          <p:nvPr/>
        </p:nvSpPr>
        <p:spPr>
          <a:xfrm>
            <a:off x="5106580" y="4331006"/>
            <a:ext cx="7465239" cy="18825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/>
              <a:t>Maltese Road Primary School</a:t>
            </a:r>
          </a:p>
          <a:p>
            <a:pPr>
              <a:lnSpc>
                <a:spcPct val="150000"/>
              </a:lnSpc>
            </a:pPr>
            <a:r>
              <a:rPr lang="en-US" sz="2000" b="1" dirty="0"/>
              <a:t>Headteacher: Mrs Faye White</a:t>
            </a:r>
          </a:p>
          <a:p>
            <a:pPr>
              <a:lnSpc>
                <a:spcPct val="150000"/>
              </a:lnSpc>
            </a:pPr>
            <a:r>
              <a:rPr lang="en-US" sz="2000" b="1" dirty="0"/>
              <a:t>SENCo and Senior Leader KS1: Mrs Grace Almond</a:t>
            </a:r>
          </a:p>
          <a:p>
            <a:pPr>
              <a:lnSpc>
                <a:spcPct val="150000"/>
              </a:lnSpc>
            </a:pPr>
            <a:r>
              <a:rPr lang="en-US" sz="2000" b="1" dirty="0"/>
              <a:t>Senior Leader KS2: Mrs Lauren Strong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7DFDF0-F950-4B84-8656-A827FA7AEB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9158822" y="3980019"/>
            <a:ext cx="1479453" cy="110502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D7C3F50-F990-4AF2-B6FD-4CB3303AAB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98549" y="1712889"/>
            <a:ext cx="1382532" cy="15717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5B26698-9EDF-4A24-A426-6C5C1E47F4F3}"/>
              </a:ext>
            </a:extLst>
          </p:cNvPr>
          <p:cNvSpPr txBox="1"/>
          <p:nvPr/>
        </p:nvSpPr>
        <p:spPr>
          <a:xfrm>
            <a:off x="1969377" y="250166"/>
            <a:ext cx="8275290" cy="30112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600" b="1" dirty="0">
                <a:latin typeface="Arial Narrow" charset="0"/>
              </a:rPr>
              <a:t>Wednesday 19</a:t>
            </a:r>
            <a:r>
              <a:rPr lang="en-GB" sz="3600" b="1" baseline="30000" dirty="0">
                <a:latin typeface="Arial Narrow" charset="0"/>
              </a:rPr>
              <a:t>th</a:t>
            </a:r>
            <a:r>
              <a:rPr lang="en-GB" sz="3600" b="1" dirty="0">
                <a:latin typeface="Arial Narrow" charset="0"/>
              </a:rPr>
              <a:t> November 2025 Maltese Road Primary School </a:t>
            </a:r>
          </a:p>
          <a:p>
            <a:pPr algn="ctr">
              <a:lnSpc>
                <a:spcPct val="150000"/>
              </a:lnSpc>
            </a:pPr>
            <a:r>
              <a:rPr lang="en-GB" sz="3600" b="1" dirty="0">
                <a:latin typeface="Arial Narrow" charset="0"/>
              </a:rPr>
              <a:t>OPEN AFTERNOON </a:t>
            </a:r>
          </a:p>
          <a:p>
            <a:pPr algn="ctr">
              <a:lnSpc>
                <a:spcPct val="150000"/>
              </a:lnSpc>
            </a:pPr>
            <a:r>
              <a:rPr lang="en-GB" sz="1600" b="1" dirty="0">
                <a:latin typeface="Arial Narrow" charset="0"/>
              </a:rPr>
              <a:t>Find out why Maltese Road is such a special place!</a:t>
            </a:r>
            <a:endParaRPr lang="en-US" sz="1600" b="1" dirty="0">
              <a:latin typeface="Arial Narrow" charset="0"/>
            </a:endParaRPr>
          </a:p>
        </p:txBody>
      </p:sp>
      <p:pic>
        <p:nvPicPr>
          <p:cNvPr id="13" name="Picture 2" descr="Maltese Road Primary School - Home">
            <a:extLst>
              <a:ext uri="{FF2B5EF4-FFF2-40B4-BE49-F238E27FC236}">
                <a16:creationId xmlns:a16="http://schemas.microsoft.com/office/drawing/2014/main" id="{7B764D58-C088-4BF1-B71E-68145909BA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34" y="-35724"/>
            <a:ext cx="1989299" cy="1989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12772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928C6C-A8E3-4CC1-8E56-1A8A029347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5300" b="1" dirty="0">
                <a:solidFill>
                  <a:schemeClr val="tx1"/>
                </a:solidFill>
              </a:rPr>
              <a:t>🏫 About Our School</a:t>
            </a:r>
            <a:r>
              <a:rPr lang="en-GB" b="1" dirty="0"/>
              <a:t/>
            </a:r>
            <a:br>
              <a:rPr lang="en-GB" b="1" dirty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F65FEF-C9D7-4D99-836D-5DED331AE8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9550" y="1336760"/>
            <a:ext cx="9694333" cy="5258167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One-form entry primary school – one class per year group from reception to year 6.</a:t>
            </a:r>
            <a:br>
              <a:rPr lang="en-GB" sz="2000" dirty="0">
                <a:latin typeface="Comic Sans MS" panose="030F0702030302020204" pitchFamily="66" charset="0"/>
              </a:rPr>
            </a:br>
            <a:r>
              <a:rPr lang="en-GB" sz="2000" dirty="0">
                <a:latin typeface="Comic Sans MS" panose="030F0702030302020204" pitchFamily="66" charset="0"/>
              </a:rPr>
              <a:t>Capacity: 210 pupils – 30 per year group</a:t>
            </a:r>
            <a:br>
              <a:rPr lang="en-GB" sz="2000" dirty="0">
                <a:latin typeface="Comic Sans MS" panose="030F0702030302020204" pitchFamily="66" charset="0"/>
              </a:rPr>
            </a:br>
            <a:r>
              <a:rPr lang="en-GB" sz="2000" dirty="0">
                <a:latin typeface="Comic Sans MS" panose="030F0702030302020204" pitchFamily="66" charset="0"/>
              </a:rPr>
              <a:t>Warm, inclusive, community-focused environment – Maltese Road has been established for 10 years and look forward to celebrating this milestone.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Ofsted rating a strong good</a:t>
            </a:r>
            <a:br>
              <a:rPr lang="en-GB" sz="2000" dirty="0">
                <a:latin typeface="Comic Sans MS" panose="030F0702030302020204" pitchFamily="66" charset="0"/>
              </a:rPr>
            </a:br>
            <a:r>
              <a:rPr lang="en-GB" sz="2000" dirty="0">
                <a:latin typeface="Comic Sans MS" panose="030F0702030302020204" pitchFamily="66" charset="0"/>
              </a:rPr>
              <a:t>High expectations for every child: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ELG – </a:t>
            </a:r>
            <a:r>
              <a:rPr lang="en-GB" sz="2000" dirty="0" err="1">
                <a:latin typeface="Comic Sans MS" panose="030F0702030302020204" pitchFamily="66" charset="0"/>
              </a:rPr>
              <a:t>Yr</a:t>
            </a:r>
            <a:r>
              <a:rPr lang="en-GB" sz="2000" dirty="0">
                <a:latin typeface="Comic Sans MS" panose="030F0702030302020204" pitchFamily="66" charset="0"/>
              </a:rPr>
              <a:t> R </a:t>
            </a:r>
          </a:p>
          <a:p>
            <a:pPr>
              <a:lnSpc>
                <a:spcPct val="200000"/>
              </a:lnSpc>
            </a:pPr>
            <a:endParaRPr lang="en-GB" sz="2000" dirty="0">
              <a:latin typeface="Comic Sans MS" panose="030F0702030302020204" pitchFamily="66" charset="0"/>
            </a:endParaRP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Y1 Phonics </a:t>
            </a:r>
          </a:p>
          <a:p>
            <a:pPr>
              <a:lnSpc>
                <a:spcPct val="200000"/>
              </a:lnSpc>
            </a:pPr>
            <a:endParaRPr lang="en-GB" sz="2000" dirty="0">
              <a:latin typeface="Comic Sans MS" panose="030F0702030302020204" pitchFamily="66" charset="0"/>
            </a:endParaRPr>
          </a:p>
          <a:p>
            <a:pPr>
              <a:lnSpc>
                <a:spcPct val="200000"/>
              </a:lnSpc>
            </a:pPr>
            <a:endParaRPr lang="en-GB" dirty="0">
              <a:latin typeface="Comic Sans MS" panose="030F0702030302020204" pitchFamily="66" charset="0"/>
            </a:endParaRPr>
          </a:p>
          <a:p>
            <a:pPr>
              <a:lnSpc>
                <a:spcPct val="200000"/>
              </a:lnSpc>
            </a:pPr>
            <a:r>
              <a:rPr lang="en-GB" dirty="0">
                <a:latin typeface="Comic Sans MS" panose="030F0702030302020204" pitchFamily="66" charset="0"/>
              </a:rPr>
              <a:t>End of KS2 SATs results</a:t>
            </a:r>
          </a:p>
          <a:p>
            <a:pPr>
              <a:lnSpc>
                <a:spcPct val="200000"/>
              </a:lnSpc>
            </a:pP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5" name="Picture 2" descr="Maltese Road Primary School - Home">
            <a:extLst>
              <a:ext uri="{FF2B5EF4-FFF2-40B4-BE49-F238E27FC236}">
                <a16:creationId xmlns:a16="http://schemas.microsoft.com/office/drawing/2014/main" id="{620AB13C-604A-417F-AC44-A990FA8D7D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34" y="0"/>
            <a:ext cx="1599833" cy="1599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6133179-8C02-4E9A-BCAE-8140CF3CF7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1769518"/>
              </p:ext>
            </p:extLst>
          </p:nvPr>
        </p:nvGraphicFramePr>
        <p:xfrm>
          <a:off x="2887132" y="5446798"/>
          <a:ext cx="3945466" cy="133304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58207">
                  <a:extLst>
                    <a:ext uri="{9D8B030D-6E8A-4147-A177-3AD203B41FA5}">
                      <a16:colId xmlns:a16="http://schemas.microsoft.com/office/drawing/2014/main" val="4185598214"/>
                    </a:ext>
                  </a:extLst>
                </a:gridCol>
                <a:gridCol w="1074603">
                  <a:extLst>
                    <a:ext uri="{9D8B030D-6E8A-4147-A177-3AD203B41FA5}">
                      <a16:colId xmlns:a16="http://schemas.microsoft.com/office/drawing/2014/main" val="198358002"/>
                    </a:ext>
                  </a:extLst>
                </a:gridCol>
                <a:gridCol w="973977">
                  <a:extLst>
                    <a:ext uri="{9D8B030D-6E8A-4147-A177-3AD203B41FA5}">
                      <a16:colId xmlns:a16="http://schemas.microsoft.com/office/drawing/2014/main" val="2252374325"/>
                    </a:ext>
                  </a:extLst>
                </a:gridCol>
                <a:gridCol w="938679">
                  <a:extLst>
                    <a:ext uri="{9D8B030D-6E8A-4147-A177-3AD203B41FA5}">
                      <a16:colId xmlns:a16="http://schemas.microsoft.com/office/drawing/2014/main" val="434437188"/>
                    </a:ext>
                  </a:extLst>
                </a:gridCol>
              </a:tblGrid>
              <a:tr h="6769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000" dirty="0">
                          <a:effectLst/>
                        </a:rPr>
                        <a:t> 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000" dirty="0">
                          <a:effectLst/>
                        </a:rPr>
                        <a:t>Number of children in the Class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000" dirty="0">
                          <a:effectLst/>
                        </a:rPr>
                        <a:t>No/% at ARE+ by end of the year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000" dirty="0">
                          <a:effectLst/>
                        </a:rPr>
                        <a:t>No/% at GD+ by end of the year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76423661"/>
                  </a:ext>
                </a:extLst>
              </a:tr>
              <a:tr h="1609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000">
                          <a:effectLst/>
                        </a:rPr>
                        <a:t>Reading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000">
                          <a:effectLst/>
                        </a:rPr>
                        <a:t>31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000" dirty="0">
                          <a:effectLst/>
                        </a:rPr>
                        <a:t>24/78%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000">
                          <a:effectLst/>
                        </a:rPr>
                        <a:t>18/58%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69612378"/>
                  </a:ext>
                </a:extLst>
              </a:tr>
              <a:tr h="1609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000">
                          <a:effectLst/>
                        </a:rPr>
                        <a:t>Writing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000">
                          <a:effectLst/>
                        </a:rPr>
                        <a:t>31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000">
                          <a:effectLst/>
                        </a:rPr>
                        <a:t>25/81%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000" dirty="0">
                          <a:effectLst/>
                        </a:rPr>
                        <a:t>6/19%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14631940"/>
                  </a:ext>
                </a:extLst>
              </a:tr>
              <a:tr h="1609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000">
                          <a:effectLst/>
                        </a:rPr>
                        <a:t>Maths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000">
                          <a:effectLst/>
                        </a:rPr>
                        <a:t>31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000">
                          <a:effectLst/>
                        </a:rPr>
                        <a:t>27/87%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000" dirty="0">
                          <a:effectLst/>
                        </a:rPr>
                        <a:t>18/58%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6195658"/>
                  </a:ext>
                </a:extLst>
              </a:tr>
              <a:tr h="1609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000">
                          <a:effectLst/>
                        </a:rPr>
                        <a:t>RWM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000">
                          <a:effectLst/>
                        </a:rPr>
                        <a:t>31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000">
                          <a:effectLst/>
                        </a:rPr>
                        <a:t>24/78%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000" dirty="0">
                          <a:effectLst/>
                        </a:rPr>
                        <a:t>6/19%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69586469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2D72FE1C-943A-4BFC-8D88-4CC12298C5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4591231"/>
              </p:ext>
            </p:extLst>
          </p:nvPr>
        </p:nvGraphicFramePr>
        <p:xfrm>
          <a:off x="2098411" y="3429000"/>
          <a:ext cx="3777455" cy="74650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93810">
                  <a:extLst>
                    <a:ext uri="{9D8B030D-6E8A-4147-A177-3AD203B41FA5}">
                      <a16:colId xmlns:a16="http://schemas.microsoft.com/office/drawing/2014/main" val="2915930728"/>
                    </a:ext>
                  </a:extLst>
                </a:gridCol>
                <a:gridCol w="1883645">
                  <a:extLst>
                    <a:ext uri="{9D8B030D-6E8A-4147-A177-3AD203B41FA5}">
                      <a16:colId xmlns:a16="http://schemas.microsoft.com/office/drawing/2014/main" val="1435356908"/>
                    </a:ext>
                  </a:extLst>
                </a:gridCol>
              </a:tblGrid>
              <a:tr h="3106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</a:rPr>
                        <a:t>Number of children in the Class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>
                          <a:effectLst/>
                        </a:rPr>
                        <a:t>No/% at GLD by the end of the year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17656001"/>
                  </a:ext>
                </a:extLst>
              </a:tr>
              <a:tr h="29938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</a:rPr>
                        <a:t>29 (with severe SEN needs band 6)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</a:rPr>
                        <a:t>21/72%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58354215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8E0C73C-B114-44F8-9EE9-A5A62D0D36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4812021"/>
              </p:ext>
            </p:extLst>
          </p:nvPr>
        </p:nvGraphicFramePr>
        <p:xfrm>
          <a:off x="2098411" y="4446814"/>
          <a:ext cx="3239929" cy="67856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18266">
                  <a:extLst>
                    <a:ext uri="{9D8B030D-6E8A-4147-A177-3AD203B41FA5}">
                      <a16:colId xmlns:a16="http://schemas.microsoft.com/office/drawing/2014/main" val="2650910511"/>
                    </a:ext>
                  </a:extLst>
                </a:gridCol>
                <a:gridCol w="1621663">
                  <a:extLst>
                    <a:ext uri="{9D8B030D-6E8A-4147-A177-3AD203B41FA5}">
                      <a16:colId xmlns:a16="http://schemas.microsoft.com/office/drawing/2014/main" val="340401883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000" dirty="0">
                          <a:effectLst/>
                        </a:rPr>
                        <a:t>Number of children in the Class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000" dirty="0">
                          <a:effectLst/>
                        </a:rPr>
                        <a:t>No/% at Required Level (32)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18232147"/>
                  </a:ext>
                </a:extLst>
              </a:tr>
              <a:tr h="2838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000">
                          <a:effectLst/>
                        </a:rPr>
                        <a:t>30 (4 children with severe SEN needs)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000" dirty="0">
                          <a:effectLst/>
                        </a:rPr>
                        <a:t>23/77%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946342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13163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0ED285-49D8-4BB9-8500-CD2BDA3CB6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9400" y="677332"/>
            <a:ext cx="7724602" cy="1253067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b="1" dirty="0">
                <a:solidFill>
                  <a:schemeClr val="tx1"/>
                </a:solidFill>
              </a:rPr>
              <a:t>Our Vision and Values</a:t>
            </a:r>
            <a:r>
              <a:rPr lang="en-GB" b="1" dirty="0">
                <a:solidFill>
                  <a:schemeClr val="tx1"/>
                </a:solidFill>
                <a:latin typeface="Comic Sans MS" panose="030F0702030302020204" pitchFamily="66" charset="0"/>
              </a:rPr>
              <a:t/>
            </a:r>
            <a:br>
              <a:rPr lang="en-GB" b="1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Inspire Achieve Learn Together</a:t>
            </a:r>
            <a:r>
              <a:rPr lang="en-GB" dirty="0"/>
              <a:t/>
            </a:r>
            <a:br>
              <a:rPr lang="en-GB" dirty="0"/>
            </a:br>
            <a:r>
              <a:rPr lang="en-GB" b="1" dirty="0"/>
              <a:t/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DD6C40-A9FC-4E3F-89B2-4304D86D25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At Maltese Road we aim to: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Foster curiosity, creativity, courage, resilience</a:t>
            </a:r>
          </a:p>
          <a:p>
            <a:pPr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Encourage compassion, respect, responsibility and aspiration </a:t>
            </a:r>
          </a:p>
          <a:p>
            <a:pPr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Help every child reach their potential in a caring environment</a:t>
            </a:r>
          </a:p>
          <a:p>
            <a:r>
              <a:rPr lang="en-GB" dirty="0"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Make Great Choices</a:t>
            </a:r>
          </a:p>
        </p:txBody>
      </p:sp>
      <p:pic>
        <p:nvPicPr>
          <p:cNvPr id="4" name="Picture 2" descr="Maltese Road Primary School - Home">
            <a:extLst>
              <a:ext uri="{FF2B5EF4-FFF2-40B4-BE49-F238E27FC236}">
                <a16:creationId xmlns:a16="http://schemas.microsoft.com/office/drawing/2014/main" id="{49573D45-645C-4AD2-ADBF-33FFC41B67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34" y="0"/>
            <a:ext cx="1735299" cy="1735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B4BA7A1-50EB-45F3-B52E-24C31E77E4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3801" y="1805603"/>
            <a:ext cx="2548467" cy="1777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5770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F83266-9A7D-4C95-B076-5AE230FF9E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97464"/>
          </a:xfrm>
        </p:spPr>
        <p:txBody>
          <a:bodyPr/>
          <a:lstStyle/>
          <a:p>
            <a:r>
              <a:rPr lang="en-GB" dirty="0"/>
              <a:t>                   </a:t>
            </a:r>
            <a:r>
              <a:rPr lang="en-GB" dirty="0">
                <a:solidFill>
                  <a:schemeClr val="tx1"/>
                </a:solidFill>
              </a:rPr>
              <a:t>Our Aims and Ethos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967474-58FF-4C71-89A8-BC09A2E35E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6134" y="1659464"/>
            <a:ext cx="8596668" cy="5417078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1800" dirty="0">
                <a:solidFill>
                  <a:srgbClr val="00B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 want our children to be happy, healthy and successful, to enjoy learning together and to understand the meaning and importance of upholding principles and values.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 will: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•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Create a happy, safe and caring environment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• Value each child for his or her individual talents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• Help our children to learn about courtesy, good manners and consideration for others 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• Promote positive relationships between pupils and adults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• Encourage children to wear their uniform with pride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• Prepare our pupils for the responsibilities and experiences of life Britain and the wider world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7" name="Picture 2" descr="Maltese Road Primary School - Home">
            <a:extLst>
              <a:ext uri="{FF2B5EF4-FFF2-40B4-BE49-F238E27FC236}">
                <a16:creationId xmlns:a16="http://schemas.microsoft.com/office/drawing/2014/main" id="{D39A601C-73CC-4E55-8C14-2568122403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34" y="0"/>
            <a:ext cx="1735299" cy="1735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58799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0ED285-49D8-4BB9-8500-CD2BDA3CB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🏫– </a:t>
            </a:r>
            <a:r>
              <a:rPr lang="en-GB" b="1" dirty="0">
                <a:solidFill>
                  <a:schemeClr val="tx1"/>
                </a:solidFill>
              </a:rPr>
              <a:t>Our Multi-Academy Trust</a:t>
            </a:r>
            <a:r>
              <a:rPr lang="en-GB" b="1" dirty="0"/>
              <a:t/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DD6C40-A9FC-4E3F-89B2-4304D86D25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2160589"/>
            <a:ext cx="9719733" cy="3880773"/>
          </a:xfrm>
        </p:spPr>
        <p:txBody>
          <a:bodyPr/>
          <a:lstStyle/>
          <a:p>
            <a:r>
              <a:rPr lang="en-GB" dirty="0"/>
              <a:t>We are proud to Be Part of Quantum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Our Trust includes </a:t>
            </a:r>
            <a:r>
              <a:rPr lang="en-GB" b="1" dirty="0"/>
              <a:t>8 schools</a:t>
            </a:r>
            <a:r>
              <a:rPr lang="en-GB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b="1" dirty="0"/>
              <a:t>7 primary schools</a:t>
            </a:r>
            <a:r>
              <a:rPr lang="en-GB" dirty="0"/>
              <a:t> (3 in Chelmsford)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b="1" dirty="0"/>
              <a:t>1 secondary school</a:t>
            </a:r>
            <a:r>
              <a:rPr lang="en-GB" dirty="0"/>
              <a:t> in Great Baddow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Shared vision of </a:t>
            </a:r>
            <a:r>
              <a:rPr lang="en-GB" b="1" dirty="0"/>
              <a:t>excellence, collaboration, and community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Access to </a:t>
            </a:r>
            <a:r>
              <a:rPr lang="en-GB" b="1" dirty="0"/>
              <a:t>shared resources, specialist training, and wider enrichment opportunities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2" descr="Maltese Road Primary School - Home">
            <a:extLst>
              <a:ext uri="{FF2B5EF4-FFF2-40B4-BE49-F238E27FC236}">
                <a16:creationId xmlns:a16="http://schemas.microsoft.com/office/drawing/2014/main" id="{49573D45-645C-4AD2-ADBF-33FFC41B67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34" y="0"/>
            <a:ext cx="1735299" cy="1735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21378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0ED285-49D8-4BB9-8500-CD2BDA3CB6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2332" y="609600"/>
            <a:ext cx="6691669" cy="1320800"/>
          </a:xfrm>
        </p:spPr>
        <p:txBody>
          <a:bodyPr>
            <a:normAutofit/>
          </a:bodyPr>
          <a:lstStyle/>
          <a:p>
            <a:r>
              <a:rPr lang="en-GB" sz="3600" b="1" dirty="0">
                <a:effectLst/>
                <a:latin typeface="Segoe UI Emoji" panose="020B0502040204020203" pitchFamily="34" charset="0"/>
                <a:ea typeface="Times New Roman" panose="02020603050405020304" pitchFamily="18" charset="0"/>
                <a:cs typeface="Segoe UI Emoji" panose="020B0502040204020203" pitchFamily="34" charset="0"/>
              </a:rPr>
              <a:t>👧🧒</a:t>
            </a:r>
            <a:r>
              <a:rPr lang="en-GB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Reception Year</a:t>
            </a:r>
            <a:r>
              <a:rPr lang="en-GB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GB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DD6C40-A9FC-4E3F-89B2-4304D86D25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4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gentle, joyful start to school life</a:t>
            </a:r>
            <a:endParaRPr lang="en-GB" sz="24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4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Learning through play, exploration, and curiosity</a:t>
            </a:r>
            <a:endParaRPr lang="en-GB" sz="24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4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Building early literacy, maths, and social skills</a:t>
            </a:r>
            <a:endParaRPr lang="en-GB" sz="24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4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Developing independence and confidence</a:t>
            </a:r>
            <a:endParaRPr lang="en-GB" sz="24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4" name="Picture 2" descr="Maltese Road Primary School - Home">
            <a:extLst>
              <a:ext uri="{FF2B5EF4-FFF2-40B4-BE49-F238E27FC236}">
                <a16:creationId xmlns:a16="http://schemas.microsoft.com/office/drawing/2014/main" id="{49573D45-645C-4AD2-ADBF-33FFC41B67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34" y="0"/>
            <a:ext cx="1735299" cy="1735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721FB5C-A53F-4F31-A226-431A903748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1922" y="5084577"/>
            <a:ext cx="1641212" cy="147248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DEE2A19-58D7-417E-8BCE-132C043E7D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95218" y="1314510"/>
            <a:ext cx="1814450" cy="146196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3322220-919E-4413-B288-BDB8A59A03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63836" y="4339562"/>
            <a:ext cx="1845832" cy="170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7383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0B444-B5B2-43F1-8F67-69292D97AB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609600"/>
            <a:ext cx="10913533" cy="558800"/>
          </a:xfrm>
        </p:spPr>
        <p:txBody>
          <a:bodyPr>
            <a:normAutofit fontScale="90000"/>
          </a:bodyPr>
          <a:lstStyle/>
          <a:p>
            <a:r>
              <a:rPr lang="en-GB" dirty="0"/>
              <a:t>🎓 </a:t>
            </a:r>
            <a:r>
              <a:rPr lang="en-GB" dirty="0">
                <a:solidFill>
                  <a:schemeClr val="tx1"/>
                </a:solidFill>
              </a:rPr>
              <a:t>Our Curriculum – Supporting Every Child to Shine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06171A-8A01-444D-BB8E-75DAA72437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3799" y="1813456"/>
            <a:ext cx="9618133" cy="5459411"/>
          </a:xfrm>
        </p:spPr>
        <p:txBody>
          <a:bodyPr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Our curriculum is designed to </a:t>
            </a:r>
            <a:r>
              <a:rPr kumimoji="0" lang="en-US" altLang="en-US" sz="1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challenge, support and inspire</a:t>
            </a: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 — whatever a child’s starting point.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We provide:</a:t>
            </a: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/>
            </a:r>
            <a:b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</a:b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🌱 </a:t>
            </a:r>
            <a:r>
              <a:rPr kumimoji="0" lang="en-US" altLang="en-US" sz="15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Personalised</a:t>
            </a:r>
            <a:r>
              <a:rPr kumimoji="0" lang="en-US" altLang="en-US" sz="15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 Support – </a:t>
            </a: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targeted teaching and small-group work for children working towards age-related expectations.</a:t>
            </a:r>
            <a:b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</a:b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🚀 </a:t>
            </a:r>
            <a:r>
              <a:rPr kumimoji="0" lang="en-US" altLang="en-US" sz="1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Challenge for the More Able</a:t>
            </a: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 – deeper thinking, problem-solving, and opportunities to lead learning.</a:t>
            </a:r>
            <a:b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</a:b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💬 </a:t>
            </a:r>
            <a:r>
              <a:rPr kumimoji="0" lang="en-US" altLang="en-US" sz="1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Engaging Lessons</a:t>
            </a: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 – creative, broad curriculum linked to real-life contexts.</a:t>
            </a:r>
            <a:b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</a:b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🤝 </a:t>
            </a:r>
            <a:r>
              <a:rPr kumimoji="0" lang="en-US" altLang="en-US" sz="1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Inclusive Learning</a:t>
            </a: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 – every pupil feels valued, encouraged, and part of our learning community.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5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“</a:t>
            </a:r>
            <a:r>
              <a:rPr lang="en-US" altLang="en-US" sz="1500">
                <a:solidFill>
                  <a:schemeClr val="tx1"/>
                </a:solidFill>
                <a:latin typeface="Comic Sans MS" panose="030F0702030302020204" pitchFamily="66" charset="0"/>
              </a:rPr>
              <a:t>Our </a:t>
            </a:r>
            <a:r>
              <a:rPr lang="en-US" altLang="en-US" sz="1500" dirty="0">
                <a:solidFill>
                  <a:schemeClr val="tx1"/>
                </a:solidFill>
                <a:latin typeface="Comic Sans MS" panose="030F0702030302020204" pitchFamily="66" charset="0"/>
              </a:rPr>
              <a:t>goal is to he</a:t>
            </a: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lp every child reach their potential — academically, socially, and emotionally.”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37380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0ED285-49D8-4BB9-8500-CD2BDA3CB6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2332" y="609600"/>
            <a:ext cx="6691669" cy="1320800"/>
          </a:xfrm>
        </p:spPr>
        <p:txBody>
          <a:bodyPr>
            <a:normAutofit fontScale="90000"/>
          </a:bodyPr>
          <a:lstStyle/>
          <a:p>
            <a:r>
              <a:rPr lang="en-GB" sz="3600" b="1" dirty="0">
                <a:effectLst/>
                <a:latin typeface="Segoe UI Emoji" panose="020B0502040204020203" pitchFamily="34" charset="0"/>
                <a:ea typeface="Times New Roman" panose="02020603050405020304" pitchFamily="18" charset="0"/>
                <a:cs typeface="Segoe UI Emoji" panose="020B0502040204020203" pitchFamily="34" charset="0"/>
              </a:rPr>
              <a:t>🏫</a:t>
            </a:r>
            <a:r>
              <a:rPr lang="en-GB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Typical School Day</a:t>
            </a:r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GB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DD6C40-A9FC-4E3F-89B2-4304D86D25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4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Warm welcome each morning</a:t>
            </a:r>
            <a:endParaRPr lang="en-GB" sz="24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4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Daily phonics, maths, and topic-based learning</a:t>
            </a:r>
            <a:endParaRPr lang="en-GB" sz="24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4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Outdoor learning every day</a:t>
            </a:r>
            <a:endParaRPr lang="en-GB" sz="24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4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Assemblies and celebrations with the whole school</a:t>
            </a:r>
            <a:endParaRPr lang="en-GB" sz="24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4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Lunchtime play, creative arts, and story time</a:t>
            </a:r>
            <a:endParaRPr lang="en-GB" sz="24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4" name="Picture 2" descr="Maltese Road Primary School - Home">
            <a:extLst>
              <a:ext uri="{FF2B5EF4-FFF2-40B4-BE49-F238E27FC236}">
                <a16:creationId xmlns:a16="http://schemas.microsoft.com/office/drawing/2014/main" id="{49573D45-645C-4AD2-ADBF-33FFC41B67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34" y="0"/>
            <a:ext cx="1735299" cy="1735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6B3CC1F-A3CE-4DB6-9282-DEBCF995E9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0204" y="1337940"/>
            <a:ext cx="2431366" cy="122000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0D3EFDB-FBD3-44FB-A117-C5B60C1951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0934" y="5158225"/>
            <a:ext cx="2138972" cy="130842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46AA5DF-49AD-420B-994F-A9C031E327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16898" y="73708"/>
            <a:ext cx="2415525" cy="127880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7C42BA8-27B9-4AE7-BCF6-FB40CE03AAF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93296" y="4766234"/>
            <a:ext cx="1416934" cy="201805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E3FD9BE-83EB-4DF4-9A22-60DA9831B58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45016" y="2709896"/>
            <a:ext cx="1657970" cy="2056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8955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0ED285-49D8-4BB9-8500-CD2BDA3CB6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2332" y="609600"/>
            <a:ext cx="6691669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600" b="1" dirty="0">
                <a:effectLst/>
                <a:latin typeface="Segoe UI Emoji" panose="020B0502040204020203" pitchFamily="34" charset="0"/>
                <a:ea typeface="Times New Roman" panose="02020603050405020304" pitchFamily="18" charset="0"/>
                <a:cs typeface="Segoe UI Emoji" panose="020B0502040204020203" pitchFamily="34" charset="0"/>
              </a:rPr>
              <a:t>❤️</a:t>
            </a:r>
            <a:r>
              <a:rPr lang="en-GB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Wellbeing and Care</a:t>
            </a:r>
            <a:br>
              <a:rPr lang="en-GB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Every Child Matters</a:t>
            </a:r>
            <a:r>
              <a:rPr lang="en-GB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GB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GB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GB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DD6C40-A9FC-4E3F-89B2-4304D86D25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2962113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0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Supportive, inclusive ethos</a:t>
            </a:r>
            <a:endParaRPr lang="en-GB" sz="20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0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Staff trained in emotional wellbeing and safeguarding</a:t>
            </a:r>
            <a:endParaRPr lang="en-GB" sz="20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0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SENCo and pastoral team available for support</a:t>
            </a:r>
            <a:endParaRPr lang="en-GB" sz="20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0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Restorative approaches to behaviour and relationships</a:t>
            </a:r>
            <a:endParaRPr lang="en-GB" sz="20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4" name="Picture 2" descr="Maltese Road Primary School - Home">
            <a:extLst>
              <a:ext uri="{FF2B5EF4-FFF2-40B4-BE49-F238E27FC236}">
                <a16:creationId xmlns:a16="http://schemas.microsoft.com/office/drawing/2014/main" id="{49573D45-645C-4AD2-ADBF-33FFC41B67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34" y="0"/>
            <a:ext cx="1735299" cy="1735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08196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0ED285-49D8-4BB9-8500-CD2BDA3CB6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600" y="609600"/>
            <a:ext cx="8596668" cy="812800"/>
          </a:xfrm>
        </p:spPr>
        <p:txBody>
          <a:bodyPr>
            <a:normAutofit fontScale="90000"/>
          </a:bodyPr>
          <a:lstStyle/>
          <a:p>
            <a:r>
              <a:rPr lang="en-GB" sz="3600" b="1" dirty="0">
                <a:effectLst/>
                <a:latin typeface="Segoe UI Emoji" panose="020B0502040204020203" pitchFamily="34" charset="0"/>
                <a:ea typeface="Times New Roman" panose="02020603050405020304" pitchFamily="18" charset="0"/>
                <a:cs typeface="Segoe UI Emoji" panose="020B0502040204020203" pitchFamily="34" charset="0"/>
              </a:rPr>
              <a:t>👨</a:t>
            </a:r>
            <a:r>
              <a:rPr lang="en-GB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‍</a:t>
            </a:r>
            <a:r>
              <a:rPr lang="en-GB" sz="3600" b="1" dirty="0">
                <a:effectLst/>
                <a:latin typeface="Segoe UI Emoji" panose="020B0502040204020203" pitchFamily="34" charset="0"/>
                <a:ea typeface="Times New Roman" panose="02020603050405020304" pitchFamily="18" charset="0"/>
                <a:cs typeface="Segoe UI Emoji" panose="020B0502040204020203" pitchFamily="34" charset="0"/>
              </a:rPr>
              <a:t>👩</a:t>
            </a:r>
            <a:r>
              <a:rPr lang="en-GB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‍</a:t>
            </a:r>
            <a:r>
              <a:rPr lang="en-GB" sz="3600" b="1" dirty="0">
                <a:effectLst/>
                <a:latin typeface="Segoe UI Emoji" panose="020B0502040204020203" pitchFamily="34" charset="0"/>
                <a:ea typeface="Times New Roman" panose="02020603050405020304" pitchFamily="18" charset="0"/>
                <a:cs typeface="Segoe UI Emoji" panose="020B0502040204020203" pitchFamily="34" charset="0"/>
              </a:rPr>
              <a:t>👧</a:t>
            </a:r>
            <a:r>
              <a:rPr lang="en-GB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Working in Partnership with Parents</a:t>
            </a:r>
            <a:r>
              <a:rPr lang="en-GB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GB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GB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DD6C40-A9FC-4E3F-89B2-4304D86D25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7283" y="1735299"/>
            <a:ext cx="8596668" cy="3880773"/>
          </a:xfrm>
        </p:spPr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4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Open communication and strong relationships</a:t>
            </a:r>
            <a:endParaRPr lang="en-GB" sz="24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4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Regular updates and opportunities to get involved</a:t>
            </a:r>
            <a:endParaRPr lang="en-GB" sz="24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4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Parent workshops, reading mornings, and family events</a:t>
            </a:r>
            <a:endParaRPr lang="en-GB" sz="24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4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“Together we help your child thrive.”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Parents supporting children with homework</a:t>
            </a:r>
            <a:endParaRPr lang="en-GB" sz="24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4" name="Picture 2" descr="Maltese Road Primary School - Home">
            <a:extLst>
              <a:ext uri="{FF2B5EF4-FFF2-40B4-BE49-F238E27FC236}">
                <a16:creationId xmlns:a16="http://schemas.microsoft.com/office/drawing/2014/main" id="{49573D45-645C-4AD2-ADBF-33FFC41B67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34" y="0"/>
            <a:ext cx="1735299" cy="1735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01560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0ED285-49D8-4BB9-8500-CD2BDA3CB6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600" y="609600"/>
            <a:ext cx="8596668" cy="812800"/>
          </a:xfrm>
        </p:spPr>
        <p:txBody>
          <a:bodyPr>
            <a:normAutofit fontScale="90000"/>
          </a:bodyPr>
          <a:lstStyle/>
          <a:p>
            <a:r>
              <a:rPr lang="en-GB" sz="3600" b="1" dirty="0">
                <a:effectLst/>
                <a:latin typeface="Segoe UI Emoji" panose="020B0502040204020203" pitchFamily="34" charset="0"/>
                <a:ea typeface="Times New Roman" panose="02020603050405020304" pitchFamily="18" charset="0"/>
                <a:cs typeface="Segoe UI Emoji" panose="020B0502040204020203" pitchFamily="34" charset="0"/>
              </a:rPr>
              <a:t>🎉</a:t>
            </a:r>
            <a:r>
              <a:rPr lang="en-GB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Enrichment and Opportunities</a:t>
            </a:r>
            <a:r>
              <a:rPr lang="en-GB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GB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GB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GB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DD6C40-A9FC-4E3F-89B2-4304D86D25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7283" y="1735299"/>
            <a:ext cx="8596668" cy="3880773"/>
          </a:xfrm>
        </p:spPr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Clubs and activities: art, sport, music, coding, choir</a:t>
            </a:r>
            <a:endParaRPr lang="en-GB" sz="18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Celebrations and performances throughout the year</a:t>
            </a:r>
            <a:endParaRPr lang="en-GB" sz="18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Educational trips and themed learning days</a:t>
            </a:r>
            <a:endParaRPr lang="en-GB" sz="18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Links with our Trust schools for shared experiences</a:t>
            </a:r>
            <a:endParaRPr lang="en-GB" sz="18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4" name="Picture 2" descr="Maltese Road Primary School - Home">
            <a:extLst>
              <a:ext uri="{FF2B5EF4-FFF2-40B4-BE49-F238E27FC236}">
                <a16:creationId xmlns:a16="http://schemas.microsoft.com/office/drawing/2014/main" id="{49573D45-645C-4AD2-ADBF-33FFC41B67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34" y="0"/>
            <a:ext cx="1735299" cy="1735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94974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48AD73-0696-4B6A-B505-9AD9F56F13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0866" y="609600"/>
            <a:ext cx="6573135" cy="1320800"/>
          </a:xfrm>
        </p:spPr>
        <p:txBody>
          <a:bodyPr>
            <a:normAutofit/>
          </a:bodyPr>
          <a:lstStyle/>
          <a:p>
            <a:r>
              <a:rPr lang="en-GB" sz="3600" b="1" dirty="0">
                <a:effectLst/>
                <a:latin typeface="Segoe UI Emoji" panose="020B0502040204020203" pitchFamily="34" charset="0"/>
                <a:ea typeface="Times New Roman" panose="02020603050405020304" pitchFamily="18" charset="0"/>
                <a:cs typeface="Segoe UI Emoji" panose="020B0502040204020203" pitchFamily="34" charset="0"/>
              </a:rPr>
              <a:t>📝</a:t>
            </a:r>
            <a:r>
              <a:rPr lang="en-GB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Admissions and Next Steps</a:t>
            </a:r>
            <a:r>
              <a:rPr lang="en-GB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GB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9B1E53-1504-429E-954B-85C979D4AF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3300" y="1252700"/>
            <a:ext cx="10181167" cy="4995700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en-GB" sz="29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Apply through your Local Authority </a:t>
            </a:r>
            <a:endParaRPr lang="en-GB" sz="2900" b="1" i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000" i="1" dirty="0">
                <a:latin typeface="Arial" panose="020B0604020202020204" pitchFamily="34" charset="0"/>
                <a:cs typeface="Arial" panose="020B0604020202020204" pitchFamily="34" charset="0"/>
              </a:rPr>
              <a:t>All schools have published admission criteria set by local authority.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We have places for 30 children each year, prioritised by:</a:t>
            </a:r>
          </a:p>
          <a:p>
            <a:r>
              <a:rPr lang="en-GB" sz="20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a) </a:t>
            </a:r>
            <a:r>
              <a:rPr lang="en-US" sz="20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care or being looked after is top priority</a:t>
            </a:r>
          </a:p>
          <a:p>
            <a:r>
              <a:rPr lang="en-US" sz="20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b) who have a brother or sister at the school already, although not if they are currently in Y6 when applying. This year there could be between 10-13 siblings.</a:t>
            </a:r>
          </a:p>
          <a:p>
            <a:pPr>
              <a:lnSpc>
                <a:spcPct val="150000"/>
              </a:lnSpc>
            </a:pPr>
            <a:r>
              <a:rPr lang="en-GB" sz="20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c) straight line distance from home to school. Last place offered was 0.54miles (straight line distance)</a:t>
            </a:r>
          </a:p>
          <a:p>
            <a:pPr>
              <a:lnSpc>
                <a:spcPct val="150000"/>
              </a:lnSpc>
            </a:pPr>
            <a:r>
              <a:rPr lang="en-GB" sz="2900" b="1" dirty="0">
                <a:latin typeface="Arial" panose="020B0604020202020204" pitchFamily="34" charset="0"/>
                <a:cs typeface="Arial" panose="020B0604020202020204" pitchFamily="34" charset="0"/>
              </a:rPr>
              <a:t>To apply for a place at our school,</a:t>
            </a:r>
          </a:p>
          <a:p>
            <a:pPr>
              <a:lnSpc>
                <a:spcPct val="150000"/>
              </a:lnSpc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lease use the link  </a:t>
            </a:r>
            <a:r>
              <a:rPr lang="en-GB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https://www.essex.gov.uk/admissions</a:t>
            </a:r>
            <a:endParaRPr lang="en-GB" sz="2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7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Applications open September 2025 – close 15</a:t>
            </a:r>
            <a:r>
              <a:rPr lang="en-GB" sz="2000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January 2026 </a:t>
            </a:r>
            <a:r>
              <a:rPr lang="en-GB" sz="1700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applications received after 15 January will be treated as late and will only be processed after all on-time applications. </a:t>
            </a:r>
            <a:r>
              <a:rPr lang="en-US" sz="1700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must apply for at least 3 schools. </a:t>
            </a:r>
            <a:endParaRPr lang="en-GB" sz="1700" i="1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Offers announced in April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Induction events and “Stay and Play” sessions in the summer term</a:t>
            </a:r>
            <a:endParaRPr lang="en-GB" sz="2000" dirty="0"/>
          </a:p>
        </p:txBody>
      </p:sp>
      <p:pic>
        <p:nvPicPr>
          <p:cNvPr id="4" name="Picture 2" descr="Maltese Road Primary School - Home">
            <a:extLst>
              <a:ext uri="{FF2B5EF4-FFF2-40B4-BE49-F238E27FC236}">
                <a16:creationId xmlns:a16="http://schemas.microsoft.com/office/drawing/2014/main" id="{CAB3FF28-B5A0-46F0-A75D-96900A9AF8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34" y="0"/>
            <a:ext cx="1345833" cy="1345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5A191AC-69CD-4CEF-9DE4-04E338A0FA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10601" y="1109133"/>
            <a:ext cx="2442743" cy="1642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1214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Segoe UI Emoji" panose="020B0502040204020203" pitchFamily="34" charset="0"/>
                <a:ea typeface="Times New Roman" panose="02020603050405020304" pitchFamily="18" charset="0"/>
                <a:cs typeface="Segoe UI Emoji" panose="020B0502040204020203" pitchFamily="34" charset="0"/>
              </a:rPr>
              <a:t>💬</a:t>
            </a:r>
            <a:r>
              <a:rPr lang="en-GB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Questions and Tour</a:t>
            </a:r>
            <a:endParaRPr lang="en-GB" dirty="0">
              <a:solidFill>
                <a:schemeClr val="tx1"/>
              </a:solidFill>
              <a:latin typeface="NTPrintf" panose="0300040000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7686" y="1444662"/>
            <a:ext cx="8596668" cy="5667338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1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“We’d love to show you around!”</a:t>
            </a:r>
            <a:endParaRPr lang="en-GB" sz="18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Tour of Reception classroom and outdoor area</a:t>
            </a:r>
            <a:endParaRPr lang="en-GB" sz="18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Chance to speak with staff and ask questions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en-GB" dirty="0"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Segoe UI Emoji" panose="020B0502040204020203" pitchFamily="34" charset="0"/>
                <a:ea typeface="Times New Roman" panose="02020603050405020304" pitchFamily="18" charset="0"/>
                <a:cs typeface="Segoe UI Emoji" panose="020B0502040204020203" pitchFamily="34" charset="0"/>
              </a:rPr>
              <a:t>🌈</a:t>
            </a:r>
            <a:r>
              <a:rPr lang="en-GB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Thank You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1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Thank you for visiting Maltese Road Primary School.</a:t>
            </a:r>
            <a:br>
              <a:rPr lang="en-GB" sz="1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</a:br>
            <a:r>
              <a:rPr lang="en-GB" sz="1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We look forward to welcoming your child to our school community.</a:t>
            </a:r>
            <a:endParaRPr lang="en-GB" sz="1800" dirty="0">
              <a:effectLst/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en-GB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en-GB" sz="18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en-GB" sz="18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3200" dirty="0"/>
          </a:p>
        </p:txBody>
      </p:sp>
      <p:pic>
        <p:nvPicPr>
          <p:cNvPr id="4" name="Picture 2" descr="Maltese Road Primary School - Home">
            <a:extLst>
              <a:ext uri="{FF2B5EF4-FFF2-40B4-BE49-F238E27FC236}">
                <a16:creationId xmlns:a16="http://schemas.microsoft.com/office/drawing/2014/main" id="{F08C1D79-74FF-419E-9717-7E74C65BD6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34" y="0"/>
            <a:ext cx="1379699" cy="1345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59468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E036B6A29301418E90B8EC9A6A4060" ma:contentTypeVersion="14" ma:contentTypeDescription="Create a new document." ma:contentTypeScope="" ma:versionID="311140d6fe8fdb7e954fae9ef1b6cc09">
  <xsd:schema xmlns:xsd="http://www.w3.org/2001/XMLSchema" xmlns:xs="http://www.w3.org/2001/XMLSchema" xmlns:p="http://schemas.microsoft.com/office/2006/metadata/properties" xmlns:ns3="0cbc2a4a-52c4-4f75-974e-b0d115e0caee" xmlns:ns4="062bfc5d-864a-43ce-bc87-5084f1144462" targetNamespace="http://schemas.microsoft.com/office/2006/metadata/properties" ma:root="true" ma:fieldsID="ec6706ad4472b402d84c7ba92eeee577" ns3:_="" ns4:_="">
    <xsd:import namespace="0cbc2a4a-52c4-4f75-974e-b0d115e0caee"/>
    <xsd:import namespace="062bfc5d-864a-43ce-bc87-5084f1144462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OCR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cbc2a4a-52c4-4f75-974e-b0d115e0cae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62bfc5d-864a-43ce-bc87-5084f1144462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0B789C9-B10C-4CBC-96B4-EC42CF10844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cbc2a4a-52c4-4f75-974e-b0d115e0caee"/>
    <ds:schemaRef ds:uri="062bfc5d-864a-43ce-bc87-5084f114446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A5CC184-CC78-4345-8EB3-EBFFAB21EA7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C2F32FD-DCF5-4F86-BAEF-DBCB4E294FE6}">
  <ds:schemaRefs>
    <ds:schemaRef ds:uri="http://purl.org/dc/elements/1.1/"/>
    <ds:schemaRef ds:uri="http://schemas.microsoft.com/office/2006/metadata/properties"/>
    <ds:schemaRef ds:uri="0cbc2a4a-52c4-4f75-974e-b0d115e0caee"/>
    <ds:schemaRef ds:uri="062bfc5d-864a-43ce-bc87-5084f1144462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1840</TotalTime>
  <Words>975</Words>
  <Application>Microsoft Office PowerPoint</Application>
  <PresentationFormat>Widescreen</PresentationFormat>
  <Paragraphs>124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4" baseType="lpstr">
      <vt:lpstr>Arial</vt:lpstr>
      <vt:lpstr>Arial Narrow</vt:lpstr>
      <vt:lpstr>Calibri</vt:lpstr>
      <vt:lpstr>Comic Sans MS</vt:lpstr>
      <vt:lpstr>NTPrintf</vt:lpstr>
      <vt:lpstr>Segoe UI Emoji</vt:lpstr>
      <vt:lpstr>Symbol</vt:lpstr>
      <vt:lpstr>Times New Roman</vt:lpstr>
      <vt:lpstr>Trebuchet MS</vt:lpstr>
      <vt:lpstr>Wingdings 3</vt:lpstr>
      <vt:lpstr>Facet</vt:lpstr>
      <vt:lpstr>PowerPoint Presentation</vt:lpstr>
      <vt:lpstr>🏫 About Our School  </vt:lpstr>
      <vt:lpstr> Our Vision and Values Inspire Achieve Learn Together  </vt:lpstr>
      <vt:lpstr>                   Our Aims and Ethos</vt:lpstr>
      <vt:lpstr>🏫– Our Multi-Academy Trust </vt:lpstr>
      <vt:lpstr>👧🧒 The Reception Year </vt:lpstr>
      <vt:lpstr>🎓 Our Curriculum – Supporting Every Child to Shine </vt:lpstr>
      <vt:lpstr>🏫 A Typical School Day  </vt:lpstr>
      <vt:lpstr>❤️ Wellbeing and Care Every Child Matters   </vt:lpstr>
      <vt:lpstr>👨‍👩‍👧 Working in Partnership with Parents  </vt:lpstr>
      <vt:lpstr>🎉 Enrichment and Opportunities   </vt:lpstr>
      <vt:lpstr>📝 Admissions and Next Steps </vt:lpstr>
      <vt:lpstr>💬 Questions and Tour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Maltese Road Primary School</dc:title>
  <dc:creator>Mrs White</dc:creator>
  <cp:lastModifiedBy>Jo</cp:lastModifiedBy>
  <cp:revision>59</cp:revision>
  <dcterms:created xsi:type="dcterms:W3CDTF">2019-11-26T21:27:48Z</dcterms:created>
  <dcterms:modified xsi:type="dcterms:W3CDTF">2025-11-21T15:34:23Z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0x01010081E036B6A29301418E90B8EC9A6A4060</vt:lpwstr>
  </property>
</Properties>
</file>