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9"/>
  </p:notesMasterIdLst>
  <p:handoutMasterIdLst>
    <p:handoutMasterId r:id="rId30"/>
  </p:handoutMasterIdLst>
  <p:sldIdLst>
    <p:sldId id="306" r:id="rId5"/>
    <p:sldId id="256" r:id="rId6"/>
    <p:sldId id="274" r:id="rId7"/>
    <p:sldId id="305" r:id="rId8"/>
    <p:sldId id="260" r:id="rId9"/>
    <p:sldId id="275" r:id="rId10"/>
    <p:sldId id="289" r:id="rId11"/>
    <p:sldId id="294" r:id="rId12"/>
    <p:sldId id="295" r:id="rId13"/>
    <p:sldId id="298" r:id="rId14"/>
    <p:sldId id="292" r:id="rId15"/>
    <p:sldId id="270" r:id="rId16"/>
    <p:sldId id="293" r:id="rId17"/>
    <p:sldId id="271" r:id="rId18"/>
    <p:sldId id="288" r:id="rId19"/>
    <p:sldId id="304" r:id="rId20"/>
    <p:sldId id="303" r:id="rId21"/>
    <p:sldId id="276" r:id="rId22"/>
    <p:sldId id="283" r:id="rId23"/>
    <p:sldId id="282" r:id="rId24"/>
    <p:sldId id="299" r:id="rId25"/>
    <p:sldId id="300" r:id="rId26"/>
    <p:sldId id="261" r:id="rId27"/>
    <p:sldId id="273" r:id="rId2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03" autoAdjust="0"/>
    <p:restoredTop sz="70504" autoAdjust="0"/>
  </p:normalViewPr>
  <p:slideViewPr>
    <p:cSldViewPr>
      <p:cViewPr varScale="1">
        <p:scale>
          <a:sx n="111" d="100"/>
          <a:sy n="111" d="100"/>
        </p:scale>
        <p:origin x="1734" y="96"/>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F575EC3-D45E-48F3-94DF-61F882F592EF}" type="datetimeFigureOut">
              <a:rPr lang="en-GB" smtClean="0"/>
              <a:t>04/06/2026</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88D21BAB-25DD-4F59-97D5-A717801357ED}" type="slidenum">
              <a:rPr lang="en-GB" smtClean="0"/>
              <a:t>‹#›</a:t>
            </a:fld>
            <a:endParaRPr lang="en-GB"/>
          </a:p>
        </p:txBody>
      </p:sp>
    </p:spTree>
    <p:extLst>
      <p:ext uri="{BB962C8B-B14F-4D97-AF65-F5344CB8AC3E}">
        <p14:creationId xmlns:p14="http://schemas.microsoft.com/office/powerpoint/2010/main" val="25690587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2B4F942-8F42-4456-9147-EF44109B0884}" type="datetimeFigureOut">
              <a:rPr lang="en-GB" smtClean="0"/>
              <a:t>04/06/2026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D7FF72E-3B05-44A3-AECE-FF49E2A0AB7A}" type="slidenum">
              <a:rPr lang="en-GB" smtClean="0"/>
              <a:t>‹#›</a:t>
            </a:fld>
            <a:endParaRPr lang="en-GB"/>
          </a:p>
        </p:txBody>
      </p:sp>
    </p:spTree>
    <p:extLst>
      <p:ext uri="{BB962C8B-B14F-4D97-AF65-F5344CB8AC3E}">
        <p14:creationId xmlns:p14="http://schemas.microsoft.com/office/powerpoint/2010/main" val="2004570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Welcome,</a:t>
            </a:r>
            <a:r>
              <a:rPr lang="en-GB" baseline="0" dirty="0"/>
              <a:t> thank you all for coming. Lovely to see you again.</a:t>
            </a:r>
          </a:p>
        </p:txBody>
      </p:sp>
      <p:sp>
        <p:nvSpPr>
          <p:cNvPr id="4" name="Slide Number Placeholder 3"/>
          <p:cNvSpPr>
            <a:spLocks noGrp="1"/>
          </p:cNvSpPr>
          <p:nvPr>
            <p:ph type="sldNum" sz="quarter" idx="10"/>
          </p:nvPr>
        </p:nvSpPr>
        <p:spPr/>
        <p:txBody>
          <a:bodyPr/>
          <a:lstStyle/>
          <a:p>
            <a:fld id="{9D7FF72E-3B05-44A3-AECE-FF49E2A0AB7A}" type="slidenum">
              <a:rPr lang="en-GB" smtClean="0"/>
              <a:t>1</a:t>
            </a:fld>
            <a:endParaRPr lang="en-GB"/>
          </a:p>
        </p:txBody>
      </p:sp>
    </p:spTree>
    <p:extLst>
      <p:ext uri="{BB962C8B-B14F-4D97-AF65-F5344CB8AC3E}">
        <p14:creationId xmlns:p14="http://schemas.microsoft.com/office/powerpoint/2010/main" val="29767861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Welcome,</a:t>
            </a:r>
            <a:r>
              <a:rPr lang="en-GB" baseline="0" dirty="0"/>
              <a:t> thank you all for coming. Lovely to see you again.</a:t>
            </a:r>
          </a:p>
        </p:txBody>
      </p:sp>
      <p:sp>
        <p:nvSpPr>
          <p:cNvPr id="4" name="Slide Number Placeholder 3"/>
          <p:cNvSpPr>
            <a:spLocks noGrp="1"/>
          </p:cNvSpPr>
          <p:nvPr>
            <p:ph type="sldNum" sz="quarter" idx="10"/>
          </p:nvPr>
        </p:nvSpPr>
        <p:spPr/>
        <p:txBody>
          <a:bodyPr/>
          <a:lstStyle/>
          <a:p>
            <a:fld id="{9D7FF72E-3B05-44A3-AECE-FF49E2A0AB7A}" type="slidenum">
              <a:rPr lang="en-GB" smtClean="0"/>
              <a:t>2</a:t>
            </a:fld>
            <a:endParaRPr lang="en-GB"/>
          </a:p>
        </p:txBody>
      </p:sp>
    </p:spTree>
    <p:extLst>
      <p:ext uri="{BB962C8B-B14F-4D97-AF65-F5344CB8AC3E}">
        <p14:creationId xmlns:p14="http://schemas.microsoft.com/office/powerpoint/2010/main" val="8343878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7FF72E-3B05-44A3-AECE-FF49E2A0AB7A}" type="slidenum">
              <a:rPr lang="en-GB" smtClean="0"/>
              <a:t>3</a:t>
            </a:fld>
            <a:endParaRPr lang="en-GB"/>
          </a:p>
        </p:txBody>
      </p:sp>
    </p:spTree>
    <p:extLst>
      <p:ext uri="{BB962C8B-B14F-4D97-AF65-F5344CB8AC3E}">
        <p14:creationId xmlns:p14="http://schemas.microsoft.com/office/powerpoint/2010/main" val="6183309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7FF72E-3B05-44A3-AECE-FF49E2A0AB7A}" type="slidenum">
              <a:rPr lang="en-GB" smtClean="0"/>
              <a:t>4</a:t>
            </a:fld>
            <a:endParaRPr lang="en-GB"/>
          </a:p>
        </p:txBody>
      </p:sp>
    </p:spTree>
    <p:extLst>
      <p:ext uri="{BB962C8B-B14F-4D97-AF65-F5344CB8AC3E}">
        <p14:creationId xmlns:p14="http://schemas.microsoft.com/office/powerpoint/2010/main" val="34672119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600" dirty="0"/>
              <a:t>- 1</a:t>
            </a:r>
            <a:r>
              <a:rPr lang="en-GB" sz="1600" baseline="30000" dirty="0"/>
              <a:t>st</a:t>
            </a:r>
            <a:r>
              <a:rPr lang="en-GB" sz="1600" baseline="0" dirty="0"/>
              <a:t> </a:t>
            </a:r>
            <a:r>
              <a:rPr lang="en-GB" sz="1600" dirty="0"/>
              <a:t>year at primary school most important</a:t>
            </a:r>
            <a:r>
              <a:rPr lang="en-GB" sz="1600" baseline="0" dirty="0"/>
              <a:t> = happy! </a:t>
            </a:r>
          </a:p>
          <a:p>
            <a:pPr marL="171450" indent="-171450">
              <a:buFontTx/>
              <a:buChar char="-"/>
            </a:pPr>
            <a:r>
              <a:rPr lang="en-GB" sz="1600" baseline="0" dirty="0"/>
              <a:t>Work hard to </a:t>
            </a:r>
            <a:r>
              <a:rPr lang="en-GB" sz="1600" baseline="0" dirty="0" err="1"/>
              <a:t>quickl;y</a:t>
            </a:r>
            <a:r>
              <a:rPr lang="en-GB" sz="1600" baseline="0" dirty="0"/>
              <a:t> develop strong relationships</a:t>
            </a:r>
          </a:p>
          <a:p>
            <a:pPr marL="171450" indent="-171450">
              <a:buFontTx/>
              <a:buChar char="-"/>
            </a:pPr>
            <a:r>
              <a:rPr lang="en-GB" sz="1600" baseline="0" dirty="0"/>
              <a:t>Transition to building is smooth – sharing photos and progress, talking</a:t>
            </a:r>
          </a:p>
          <a:p>
            <a:pPr marL="0" marR="0" indent="0" algn="l" defTabSz="914400" rtl="0" eaLnBrk="0" fontAlgn="base" latinLnBrk="0" hangingPunct="0">
              <a:lnSpc>
                <a:spcPct val="100000"/>
              </a:lnSpc>
              <a:spcBef>
                <a:spcPct val="30000"/>
              </a:spcBef>
              <a:spcAft>
                <a:spcPct val="0"/>
              </a:spcAft>
              <a:buClrTx/>
              <a:buSzTx/>
              <a:buFontTx/>
              <a:buNone/>
              <a:tabLst/>
              <a:defRPr/>
            </a:pPr>
            <a:r>
              <a:rPr lang="en-GB" sz="1600" baseline="0" dirty="0"/>
              <a:t>- Many children’s favourite year is Reception - learn through play &amp; don’t realise learning! </a:t>
            </a:r>
          </a:p>
          <a:p>
            <a:r>
              <a:rPr lang="en-GB" sz="1600" baseline="0" dirty="0"/>
              <a:t>- Skilled teachers &amp; TAs - challenge and move learning on</a:t>
            </a:r>
            <a:endParaRPr lang="en-GB" sz="1600" dirty="0"/>
          </a:p>
          <a:p>
            <a:endParaRPr lang="en-GB" dirty="0"/>
          </a:p>
          <a:p>
            <a:endParaRPr lang="en-GB" dirty="0"/>
          </a:p>
          <a:p>
            <a:endParaRPr lang="en-GB" dirty="0"/>
          </a:p>
          <a:p>
            <a:r>
              <a:rPr lang="en-GB" dirty="0"/>
              <a:t>-</a:t>
            </a:r>
            <a:endParaRPr lang="en-GB" sz="1600" dirty="0"/>
          </a:p>
        </p:txBody>
      </p:sp>
      <p:sp>
        <p:nvSpPr>
          <p:cNvPr id="4" name="Slide Number Placeholder 3"/>
          <p:cNvSpPr>
            <a:spLocks noGrp="1"/>
          </p:cNvSpPr>
          <p:nvPr>
            <p:ph type="sldNum" sz="quarter" idx="10"/>
          </p:nvPr>
        </p:nvSpPr>
        <p:spPr/>
        <p:txBody>
          <a:bodyPr/>
          <a:lstStyle/>
          <a:p>
            <a:fld id="{9D7FF72E-3B05-44A3-AECE-FF49E2A0AB7A}" type="slidenum">
              <a:rPr lang="en-GB" smtClean="0"/>
              <a:t>5</a:t>
            </a:fld>
            <a:endParaRPr lang="en-GB"/>
          </a:p>
        </p:txBody>
      </p:sp>
    </p:spTree>
    <p:extLst>
      <p:ext uri="{BB962C8B-B14F-4D97-AF65-F5344CB8AC3E}">
        <p14:creationId xmlns:p14="http://schemas.microsoft.com/office/powerpoint/2010/main" val="34018740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Self contained!</a:t>
            </a:r>
            <a:r>
              <a:rPr lang="en-GB" baseline="0" dirty="0"/>
              <a:t> Inside &amp; outside classroom, with equal importance. </a:t>
            </a:r>
            <a:r>
              <a:rPr lang="en-GB" baseline="0" dirty="0" err="1"/>
              <a:t>Chn</a:t>
            </a:r>
            <a:r>
              <a:rPr lang="en-GB" baseline="0" dirty="0"/>
              <a:t> can </a:t>
            </a:r>
            <a:r>
              <a:rPr lang="en-GB" baseline="0" dirty="0" err="1"/>
              <a:t>freeflow</a:t>
            </a:r>
            <a:r>
              <a:rPr lang="en-GB" baseline="0" dirty="0"/>
              <a:t> for most of the day. </a:t>
            </a:r>
            <a:r>
              <a:rPr lang="en-GB" dirty="0"/>
              <a:t>Classroom set up in</a:t>
            </a:r>
            <a:r>
              <a:rPr lang="en-GB" baseline="0" dirty="0"/>
              <a:t> different areas and zones. Reading area, creative workshop, snack area, ICT, maths, role play etc. Organised in a way that all resources are accessible to </a:t>
            </a:r>
            <a:r>
              <a:rPr lang="en-GB" baseline="0" dirty="0" err="1"/>
              <a:t>chn</a:t>
            </a:r>
            <a:r>
              <a:rPr lang="en-GB" baseline="0" dirty="0"/>
              <a:t> to develop independence and </a:t>
            </a:r>
            <a:r>
              <a:rPr lang="en-GB" dirty="0"/>
              <a:t>facilitate</a:t>
            </a:r>
            <a:r>
              <a:rPr lang="en-GB" baseline="0" dirty="0"/>
              <a:t> learning in the absence of an adult.</a:t>
            </a:r>
            <a:endParaRPr lang="en-GB" dirty="0"/>
          </a:p>
        </p:txBody>
      </p:sp>
      <p:sp>
        <p:nvSpPr>
          <p:cNvPr id="4" name="Slide Number Placeholder 3"/>
          <p:cNvSpPr>
            <a:spLocks noGrp="1"/>
          </p:cNvSpPr>
          <p:nvPr>
            <p:ph type="sldNum" sz="quarter" idx="10"/>
          </p:nvPr>
        </p:nvSpPr>
        <p:spPr/>
        <p:txBody>
          <a:bodyPr/>
          <a:lstStyle/>
          <a:p>
            <a:fld id="{9D7FF72E-3B05-44A3-AECE-FF49E2A0AB7A}" type="slidenum">
              <a:rPr lang="en-GB" smtClean="0"/>
              <a:t>6</a:t>
            </a:fld>
            <a:endParaRPr lang="en-GB"/>
          </a:p>
        </p:txBody>
      </p:sp>
    </p:spTree>
    <p:extLst>
      <p:ext uri="{BB962C8B-B14F-4D97-AF65-F5344CB8AC3E}">
        <p14:creationId xmlns:p14="http://schemas.microsoft.com/office/powerpoint/2010/main" val="29696181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Timetable changes throughout the year depending on the needs of the children</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8.45  - Gate opened at - say goodbye &amp; straight into classroom</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9.00 - Gate locked – after this go to office</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Less formal </a:t>
            </a:r>
            <a:r>
              <a:rPr lang="en-GB" sz="1400" baseline="0" dirty="0" err="1"/>
              <a:t>reg</a:t>
            </a:r>
            <a:r>
              <a:rPr lang="en-GB" sz="1400" baseline="0" dirty="0"/>
              <a:t> to settle them </a:t>
            </a:r>
            <a:r>
              <a:rPr lang="en-GB" sz="1400" baseline="0" dirty="0" err="1"/>
              <a:t>etc</a:t>
            </a:r>
            <a:endParaRPr lang="en-GB" sz="1400" baseline="0" dirty="0"/>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Welcome songs, calendar, gross motor skills with dance/MM then a short, pacey, engaging direct teach</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Time to explore – independent, challenge – CT/LSA working with </a:t>
            </a:r>
            <a:r>
              <a:rPr lang="en-GB" sz="1400" baseline="0" dirty="0" err="1"/>
              <a:t>sm</a:t>
            </a:r>
            <a:r>
              <a:rPr lang="en-GB" sz="1400" baseline="0" dirty="0"/>
              <a:t> </a:t>
            </a:r>
            <a:r>
              <a:rPr lang="en-GB" sz="1400" baseline="0" dirty="0" err="1"/>
              <a:t>grps</a:t>
            </a:r>
            <a:r>
              <a:rPr lang="en-GB" sz="1400" baseline="0" dirty="0"/>
              <a:t>, 1:1 or interventions as </a:t>
            </a:r>
            <a:r>
              <a:rPr lang="en-GB" sz="1400" baseline="0" dirty="0" err="1"/>
              <a:t>nec</a:t>
            </a:r>
            <a:endParaRPr lang="en-GB" sz="1400" baseline="0" dirty="0"/>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lang="en-GB" sz="1400" baseline="0" dirty="0"/>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Snack – ECC provide fruit/milk</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We ask for £1/week contribution towards snack that will be prepared/cooked by groups of </a:t>
            </a:r>
            <a:r>
              <a:rPr lang="en-GB" sz="1400" baseline="0" dirty="0" err="1"/>
              <a:t>chn</a:t>
            </a:r>
            <a:r>
              <a:rPr lang="en-GB" sz="1400" baseline="0" dirty="0"/>
              <a:t> each day. </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Something healthy like cheese &amp; crackers, banana muffins </a:t>
            </a:r>
            <a:r>
              <a:rPr lang="en-GB" sz="1400" baseline="0" dirty="0" err="1"/>
              <a:t>etc</a:t>
            </a:r>
            <a:r>
              <a:rPr lang="en-GB" sz="1400" baseline="0" dirty="0"/>
              <a:t> </a:t>
            </a:r>
            <a:r>
              <a:rPr lang="en-GB" sz="1400" baseline="0" dirty="0" err="1"/>
              <a:t>Opp</a:t>
            </a:r>
            <a:r>
              <a:rPr lang="en-GB" sz="1400" baseline="0" dirty="0"/>
              <a:t> to try new foods, basic skills, maths, language, social (progression from nursery)</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Hand to Miss S on Monday morning (start on first full week)</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Snack in circle</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lang="en-GB" sz="1400" baseline="0" dirty="0"/>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12.00 - Lunch time. </a:t>
            </a:r>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Entitled to free school meal</a:t>
            </a:r>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Menus online week before or can request a paper copy from office</a:t>
            </a:r>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Can bring packed lunch if wont eat meal</a:t>
            </a:r>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Usually eat different foods in school than they might at </a:t>
            </a:r>
            <a:r>
              <a:rPr lang="en-GB" sz="1400" baseline="0" dirty="0" err="1"/>
              <a:t>hom</a:t>
            </a:r>
            <a:endParaRPr lang="en-GB" sz="1400" baseline="0" dirty="0"/>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lang="en-GB" sz="1400" baseline="0" dirty="0"/>
          </a:p>
          <a:p>
            <a:pPr marL="457200" marR="0" lvl="1"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GB" sz="1400" baseline="0" dirty="0"/>
              <a:t>FMS – Dough Disco – </a:t>
            </a:r>
            <a:r>
              <a:rPr lang="en-GB" sz="1400" baseline="0" dirty="0" err="1"/>
              <a:t>youtube</a:t>
            </a:r>
            <a:r>
              <a:rPr lang="en-GB" sz="1400" baseline="0" dirty="0"/>
              <a:t>! </a:t>
            </a:r>
          </a:p>
          <a:p>
            <a:pPr marL="457200" marR="0" lvl="1"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sz="1400" baseline="0" dirty="0"/>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3.00 - Unlock gates</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3.05 - Please wait outside classroom to be matched</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Please let us know if somebody </a:t>
            </a:r>
            <a:r>
              <a:rPr lang="en-GB" sz="1400" baseline="0" dirty="0" err="1"/>
              <a:t>dif</a:t>
            </a:r>
            <a:r>
              <a:rPr lang="en-GB" sz="1400" baseline="0" dirty="0"/>
              <a:t> – ring ahead </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lang="en-GB" sz="1400" baseline="0" dirty="0"/>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lang="en-GB" baseline="0" dirty="0"/>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9D7FF72E-3B05-44A3-AECE-FF49E2A0AB7A}" type="slidenum">
              <a:rPr lang="en-GB" smtClean="0"/>
              <a:t>11</a:t>
            </a:fld>
            <a:endParaRPr lang="en-GB"/>
          </a:p>
        </p:txBody>
      </p:sp>
    </p:spTree>
    <p:extLst>
      <p:ext uri="{BB962C8B-B14F-4D97-AF65-F5344CB8AC3E}">
        <p14:creationId xmlns:p14="http://schemas.microsoft.com/office/powerpoint/2010/main" val="41348604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Timetable changes throughout the year depending on the needs of the children</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8.45  - Gate opened at - say goodbye &amp; straight into classroom</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9.00 - Gate locked – after this go to office</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Less formal </a:t>
            </a:r>
            <a:r>
              <a:rPr lang="en-GB" sz="1400" baseline="0" dirty="0" err="1"/>
              <a:t>reg</a:t>
            </a:r>
            <a:r>
              <a:rPr lang="en-GB" sz="1400" baseline="0" dirty="0"/>
              <a:t> to settle them </a:t>
            </a:r>
            <a:r>
              <a:rPr lang="en-GB" sz="1400" baseline="0" dirty="0" err="1"/>
              <a:t>etc</a:t>
            </a:r>
            <a:endParaRPr lang="en-GB" sz="1400" baseline="0" dirty="0"/>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Welcome songs, calendar, gross motor skills with dance/MM then a short, pacey, engaging direct teach</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Time to explore – independent, challenge – CT/LSA working with </a:t>
            </a:r>
            <a:r>
              <a:rPr lang="en-GB" sz="1400" baseline="0" dirty="0" err="1"/>
              <a:t>sm</a:t>
            </a:r>
            <a:r>
              <a:rPr lang="en-GB" sz="1400" baseline="0" dirty="0"/>
              <a:t> </a:t>
            </a:r>
            <a:r>
              <a:rPr lang="en-GB" sz="1400" baseline="0" dirty="0" err="1"/>
              <a:t>grps</a:t>
            </a:r>
            <a:r>
              <a:rPr lang="en-GB" sz="1400" baseline="0" dirty="0"/>
              <a:t>, 1:1 or interventions as </a:t>
            </a:r>
            <a:r>
              <a:rPr lang="en-GB" sz="1400" baseline="0" dirty="0" err="1"/>
              <a:t>nec</a:t>
            </a:r>
            <a:endParaRPr lang="en-GB" sz="1400" baseline="0" dirty="0"/>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lang="en-GB" sz="1400" baseline="0" dirty="0"/>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Snack – ECC provide fruit/milk</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We ask for £1/week contribution towards snack that will be prepared/cooked by groups of </a:t>
            </a:r>
            <a:r>
              <a:rPr lang="en-GB" sz="1400" baseline="0" dirty="0" err="1"/>
              <a:t>chn</a:t>
            </a:r>
            <a:r>
              <a:rPr lang="en-GB" sz="1400" baseline="0" dirty="0"/>
              <a:t> each day. </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Something healthy like cheese &amp; crackers, banana muffins </a:t>
            </a:r>
            <a:r>
              <a:rPr lang="en-GB" sz="1400" baseline="0" dirty="0" err="1"/>
              <a:t>etc</a:t>
            </a:r>
            <a:r>
              <a:rPr lang="en-GB" sz="1400" baseline="0" dirty="0"/>
              <a:t> </a:t>
            </a:r>
            <a:r>
              <a:rPr lang="en-GB" sz="1400" baseline="0" dirty="0" err="1"/>
              <a:t>Opp</a:t>
            </a:r>
            <a:r>
              <a:rPr lang="en-GB" sz="1400" baseline="0" dirty="0"/>
              <a:t> to try new foods, basic skills, maths, language, social (progression from nursery)</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Hand to Miss S on Monday morning (start on first full week)</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Snack in circle</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lang="en-GB" sz="1400" baseline="0" dirty="0"/>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12.00 - Lunch time. </a:t>
            </a:r>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Entitled to free school meal</a:t>
            </a:r>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Menus online week before or can request a paper copy from office</a:t>
            </a:r>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Can bring packed lunch if wont eat meal</a:t>
            </a:r>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Usually eat different foods in school than they might at </a:t>
            </a:r>
            <a:r>
              <a:rPr lang="en-GB" sz="1400" baseline="0" dirty="0" err="1"/>
              <a:t>hom</a:t>
            </a:r>
            <a:endParaRPr lang="en-GB" sz="1400" baseline="0" dirty="0"/>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lang="en-GB" sz="1400" baseline="0" dirty="0"/>
          </a:p>
          <a:p>
            <a:pPr marL="457200" marR="0" lvl="1"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GB" sz="1400" baseline="0" dirty="0"/>
              <a:t>FMS – Dough Disco – </a:t>
            </a:r>
            <a:r>
              <a:rPr lang="en-GB" sz="1400" baseline="0" dirty="0" err="1"/>
              <a:t>youtube</a:t>
            </a:r>
            <a:r>
              <a:rPr lang="en-GB" sz="1400" baseline="0" dirty="0"/>
              <a:t>! </a:t>
            </a:r>
          </a:p>
          <a:p>
            <a:pPr marL="457200" marR="0" lvl="1"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sz="1400" baseline="0" dirty="0"/>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3.00 - Unlock gates</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3.05 - Please wait outside classroom to be matched</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GB" sz="1400" baseline="0" dirty="0"/>
              <a:t>Please let us know if somebody </a:t>
            </a:r>
            <a:r>
              <a:rPr lang="en-GB" sz="1400" baseline="0" dirty="0" err="1"/>
              <a:t>dif</a:t>
            </a:r>
            <a:r>
              <a:rPr lang="en-GB" sz="1400" baseline="0" dirty="0"/>
              <a:t> – ring ahead </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lang="en-GB" sz="1400" baseline="0" dirty="0"/>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lang="en-GB" baseline="0" dirty="0"/>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9D7FF72E-3B05-44A3-AECE-FF49E2A0AB7A}" type="slidenum">
              <a:rPr lang="en-GB" smtClean="0"/>
              <a:t>12</a:t>
            </a:fld>
            <a:endParaRPr lang="en-GB"/>
          </a:p>
        </p:txBody>
      </p:sp>
    </p:spTree>
    <p:extLst>
      <p:ext uri="{BB962C8B-B14F-4D97-AF65-F5344CB8AC3E}">
        <p14:creationId xmlns:p14="http://schemas.microsoft.com/office/powerpoint/2010/main" val="39113612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D7FF72E-3B05-44A3-AECE-FF49E2A0AB7A}" type="slidenum">
              <a:rPr lang="en-GB" smtClean="0"/>
              <a:t>14</a:t>
            </a:fld>
            <a:endParaRPr lang="en-GB"/>
          </a:p>
        </p:txBody>
      </p:sp>
    </p:spTree>
    <p:extLst>
      <p:ext uri="{BB962C8B-B14F-4D97-AF65-F5344CB8AC3E}">
        <p14:creationId xmlns:p14="http://schemas.microsoft.com/office/powerpoint/2010/main" val="3228188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Great books in local libraries about starting school.</a:t>
            </a:r>
            <a:r>
              <a:rPr lang="en-GB" baseline="0" dirty="0"/>
              <a:t> You can ask for a ‘starting school bag’</a:t>
            </a:r>
          </a:p>
          <a:p>
            <a:pPr marL="171450" indent="-171450">
              <a:buFontTx/>
              <a:buChar char="-"/>
            </a:pPr>
            <a:r>
              <a:rPr lang="en-GB" baseline="0" dirty="0"/>
              <a:t>Practise lots of skills for independence, they will have to share adults more than before so will need to get used to doing more on their own</a:t>
            </a:r>
          </a:p>
          <a:p>
            <a:pPr marL="171450" indent="-171450">
              <a:buFontTx/>
              <a:buChar char="-"/>
            </a:pPr>
            <a:endParaRPr lang="en-GB" dirty="0"/>
          </a:p>
        </p:txBody>
      </p:sp>
      <p:sp>
        <p:nvSpPr>
          <p:cNvPr id="4" name="Date Placeholder 3"/>
          <p:cNvSpPr>
            <a:spLocks noGrp="1"/>
          </p:cNvSpPr>
          <p:nvPr>
            <p:ph type="dt" idx="10"/>
          </p:nvPr>
        </p:nvSpPr>
        <p:spPr/>
        <p:txBody>
          <a:bodyPr/>
          <a:lstStyle/>
          <a:p>
            <a:endParaRPr lang="en-GB"/>
          </a:p>
        </p:txBody>
      </p:sp>
      <p:sp>
        <p:nvSpPr>
          <p:cNvPr id="5" name="Slide Number Placeholder 4"/>
          <p:cNvSpPr>
            <a:spLocks noGrp="1"/>
          </p:cNvSpPr>
          <p:nvPr>
            <p:ph type="sldNum" sz="quarter" idx="11"/>
          </p:nvPr>
        </p:nvSpPr>
        <p:spPr/>
        <p:txBody>
          <a:bodyPr/>
          <a:lstStyle/>
          <a:p>
            <a:fld id="{E45FDBE7-969F-4C0F-85E6-D68844111605}" type="slidenum">
              <a:rPr lang="en-GB" smtClean="0"/>
              <a:t>17</a:t>
            </a:fld>
            <a:endParaRPr lang="en-GB"/>
          </a:p>
        </p:txBody>
      </p:sp>
    </p:spTree>
    <p:extLst>
      <p:ext uri="{BB962C8B-B14F-4D97-AF65-F5344CB8AC3E}">
        <p14:creationId xmlns:p14="http://schemas.microsoft.com/office/powerpoint/2010/main" val="29473541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7FF72E-3B05-44A3-AECE-FF49E2A0AB7A}" type="slidenum">
              <a:rPr lang="en-GB" smtClean="0"/>
              <a:t>18</a:t>
            </a:fld>
            <a:endParaRPr lang="en-GB"/>
          </a:p>
        </p:txBody>
      </p:sp>
    </p:spTree>
    <p:extLst>
      <p:ext uri="{BB962C8B-B14F-4D97-AF65-F5344CB8AC3E}">
        <p14:creationId xmlns:p14="http://schemas.microsoft.com/office/powerpoint/2010/main" val="2010434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7FF72E-3B05-44A3-AECE-FF49E2A0AB7A}" type="slidenum">
              <a:rPr lang="en-GB" smtClean="0"/>
              <a:t>21</a:t>
            </a:fld>
            <a:endParaRPr lang="en-GB"/>
          </a:p>
        </p:txBody>
      </p:sp>
    </p:spTree>
    <p:extLst>
      <p:ext uri="{BB962C8B-B14F-4D97-AF65-F5344CB8AC3E}">
        <p14:creationId xmlns:p14="http://schemas.microsoft.com/office/powerpoint/2010/main" val="32518522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7FF72E-3B05-44A3-AECE-FF49E2A0AB7A}" type="slidenum">
              <a:rPr lang="en-GB" smtClean="0"/>
              <a:t>22</a:t>
            </a:fld>
            <a:endParaRPr lang="en-GB"/>
          </a:p>
        </p:txBody>
      </p:sp>
    </p:spTree>
    <p:extLst>
      <p:ext uri="{BB962C8B-B14F-4D97-AF65-F5344CB8AC3E}">
        <p14:creationId xmlns:p14="http://schemas.microsoft.com/office/powerpoint/2010/main" val="34123048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Really</a:t>
            </a:r>
            <a:r>
              <a:rPr lang="en-GB" baseline="0" dirty="0"/>
              <a:t> does start with you- home school partnership is vital to a happy successful time at school. </a:t>
            </a:r>
            <a:endParaRPr lang="en-GB" dirty="0"/>
          </a:p>
          <a:p>
            <a:r>
              <a:rPr lang="en-GB" dirty="0"/>
              <a:t>Teddy bears picnic</a:t>
            </a:r>
            <a:r>
              <a:rPr lang="en-GB" baseline="0" dirty="0"/>
              <a:t> – if </a:t>
            </a:r>
            <a:r>
              <a:rPr lang="en-GB" baseline="0" dirty="0" err="1"/>
              <a:t>chn</a:t>
            </a:r>
            <a:r>
              <a:rPr lang="en-GB" baseline="0" dirty="0"/>
              <a:t> could bring their favourite bear and a snack. </a:t>
            </a:r>
            <a:endParaRPr lang="en-GB" dirty="0"/>
          </a:p>
        </p:txBody>
      </p:sp>
      <p:sp>
        <p:nvSpPr>
          <p:cNvPr id="4" name="Slide Number Placeholder 3"/>
          <p:cNvSpPr>
            <a:spLocks noGrp="1"/>
          </p:cNvSpPr>
          <p:nvPr>
            <p:ph type="sldNum" sz="quarter" idx="10"/>
          </p:nvPr>
        </p:nvSpPr>
        <p:spPr/>
        <p:txBody>
          <a:bodyPr/>
          <a:lstStyle/>
          <a:p>
            <a:fld id="{9D7FF72E-3B05-44A3-AECE-FF49E2A0AB7A}" type="slidenum">
              <a:rPr lang="en-GB" smtClean="0"/>
              <a:t>24</a:t>
            </a:fld>
            <a:endParaRPr lang="en-GB"/>
          </a:p>
        </p:txBody>
      </p:sp>
    </p:spTree>
    <p:extLst>
      <p:ext uri="{BB962C8B-B14F-4D97-AF65-F5344CB8AC3E}">
        <p14:creationId xmlns:p14="http://schemas.microsoft.com/office/powerpoint/2010/main" val="710214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BAEF72B-DF4D-4601-9035-DD5BB3369EDE}" type="datetimeFigureOut">
              <a:rPr lang="en-GB" smtClean="0"/>
              <a:t>04/06/2026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8D6355-263D-446F-99A9-062F195D6C00}" type="slidenum">
              <a:rPr lang="en-GB" smtClean="0"/>
              <a:t>‹#›</a:t>
            </a:fld>
            <a:endParaRPr lang="en-GB"/>
          </a:p>
        </p:txBody>
      </p:sp>
    </p:spTree>
    <p:extLst>
      <p:ext uri="{BB962C8B-B14F-4D97-AF65-F5344CB8AC3E}">
        <p14:creationId xmlns:p14="http://schemas.microsoft.com/office/powerpoint/2010/main" val="39115105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BAEF72B-DF4D-4601-9035-DD5BB3369EDE}" type="datetimeFigureOut">
              <a:rPr lang="en-GB" smtClean="0"/>
              <a:t>04/06/2026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8D6355-263D-446F-99A9-062F195D6C00}" type="slidenum">
              <a:rPr lang="en-GB" smtClean="0"/>
              <a:t>‹#›</a:t>
            </a:fld>
            <a:endParaRPr lang="en-GB"/>
          </a:p>
        </p:txBody>
      </p:sp>
    </p:spTree>
    <p:extLst>
      <p:ext uri="{BB962C8B-B14F-4D97-AF65-F5344CB8AC3E}">
        <p14:creationId xmlns:p14="http://schemas.microsoft.com/office/powerpoint/2010/main" val="4294956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AEF72B-DF4D-4601-9035-DD5BB3369EDE}" type="datetimeFigureOut">
              <a:rPr lang="en-GB" smtClean="0"/>
              <a:t>04/06/2026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8D6355-263D-446F-99A9-062F195D6C00}" type="slidenum">
              <a:rPr lang="en-GB" smtClean="0"/>
              <a:t>‹#›</a:t>
            </a:fld>
            <a:endParaRPr lang="en-GB"/>
          </a:p>
        </p:txBody>
      </p:sp>
    </p:spTree>
    <p:extLst>
      <p:ext uri="{BB962C8B-B14F-4D97-AF65-F5344CB8AC3E}">
        <p14:creationId xmlns:p14="http://schemas.microsoft.com/office/powerpoint/2010/main" val="3670087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BAEF72B-DF4D-4601-9035-DD5BB3369EDE}" type="datetimeFigureOut">
              <a:rPr lang="en-GB" smtClean="0"/>
              <a:t>04/06/2026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8D6355-263D-446F-99A9-062F195D6C00}" type="slidenum">
              <a:rPr lang="en-GB" smtClean="0"/>
              <a:t>‹#›</a:t>
            </a:fld>
            <a:endParaRPr lang="en-GB"/>
          </a:p>
        </p:txBody>
      </p:sp>
    </p:spTree>
    <p:extLst>
      <p:ext uri="{BB962C8B-B14F-4D97-AF65-F5344CB8AC3E}">
        <p14:creationId xmlns:p14="http://schemas.microsoft.com/office/powerpoint/2010/main" val="1808480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BAEF72B-DF4D-4601-9035-DD5BB3369EDE}" type="datetimeFigureOut">
              <a:rPr lang="en-GB" smtClean="0"/>
              <a:t>04/06/2026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38D6355-263D-446F-99A9-062F195D6C00}" type="slidenum">
              <a:rPr lang="en-GB" smtClean="0"/>
              <a:t>‹#›</a:t>
            </a:fld>
            <a:endParaRPr lang="en-GB"/>
          </a:p>
        </p:txBody>
      </p:sp>
    </p:spTree>
    <p:extLst>
      <p:ext uri="{BB962C8B-B14F-4D97-AF65-F5344CB8AC3E}">
        <p14:creationId xmlns:p14="http://schemas.microsoft.com/office/powerpoint/2010/main" val="16089054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BAEF72B-DF4D-4601-9035-DD5BB3369EDE}" type="datetimeFigureOut">
              <a:rPr lang="en-GB" smtClean="0"/>
              <a:t>04/06/2026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38D6355-263D-446F-99A9-062F195D6C00}" type="slidenum">
              <a:rPr lang="en-GB" smtClean="0"/>
              <a:t>‹#›</a:t>
            </a:fld>
            <a:endParaRPr lang="en-GB"/>
          </a:p>
        </p:txBody>
      </p:sp>
    </p:spTree>
    <p:extLst>
      <p:ext uri="{BB962C8B-B14F-4D97-AF65-F5344CB8AC3E}">
        <p14:creationId xmlns:p14="http://schemas.microsoft.com/office/powerpoint/2010/main" val="34609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AEF72B-DF4D-4601-9035-DD5BB3369EDE}" type="datetimeFigureOut">
              <a:rPr lang="en-GB" smtClean="0"/>
              <a:t>04/06/2026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38D6355-263D-446F-99A9-062F195D6C00}" type="slidenum">
              <a:rPr lang="en-GB" smtClean="0"/>
              <a:t>‹#›</a:t>
            </a:fld>
            <a:endParaRPr lang="en-GB"/>
          </a:p>
        </p:txBody>
      </p:sp>
    </p:spTree>
    <p:extLst>
      <p:ext uri="{BB962C8B-B14F-4D97-AF65-F5344CB8AC3E}">
        <p14:creationId xmlns:p14="http://schemas.microsoft.com/office/powerpoint/2010/main" val="1808664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AEF72B-DF4D-4601-9035-DD5BB3369EDE}" type="datetimeFigureOut">
              <a:rPr lang="en-GB" smtClean="0"/>
              <a:t>04/06/2026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8D6355-263D-446F-99A9-062F195D6C00}" type="slidenum">
              <a:rPr lang="en-GB" smtClean="0"/>
              <a:t>‹#›</a:t>
            </a:fld>
            <a:endParaRPr lang="en-GB"/>
          </a:p>
        </p:txBody>
      </p:sp>
    </p:spTree>
    <p:extLst>
      <p:ext uri="{BB962C8B-B14F-4D97-AF65-F5344CB8AC3E}">
        <p14:creationId xmlns:p14="http://schemas.microsoft.com/office/powerpoint/2010/main" val="2475258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AEF72B-DF4D-4601-9035-DD5BB3369EDE}" type="datetimeFigureOut">
              <a:rPr lang="en-GB" smtClean="0"/>
              <a:t>04/06/2026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8D6355-263D-446F-99A9-062F195D6C00}" type="slidenum">
              <a:rPr lang="en-GB" smtClean="0"/>
              <a:t>‹#›</a:t>
            </a:fld>
            <a:endParaRPr lang="en-GB"/>
          </a:p>
        </p:txBody>
      </p:sp>
    </p:spTree>
    <p:extLst>
      <p:ext uri="{BB962C8B-B14F-4D97-AF65-F5344CB8AC3E}">
        <p14:creationId xmlns:p14="http://schemas.microsoft.com/office/powerpoint/2010/main" val="1833845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BAEF72B-DF4D-4601-9035-DD5BB3369EDE}" type="datetimeFigureOut">
              <a:rPr lang="en-GB" smtClean="0"/>
              <a:t>04/06/2026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8D6355-263D-446F-99A9-062F195D6C00}" type="slidenum">
              <a:rPr lang="en-GB" smtClean="0"/>
              <a:t>‹#›</a:t>
            </a:fld>
            <a:endParaRPr lang="en-GB"/>
          </a:p>
        </p:txBody>
      </p:sp>
    </p:spTree>
    <p:extLst>
      <p:ext uri="{BB962C8B-B14F-4D97-AF65-F5344CB8AC3E}">
        <p14:creationId xmlns:p14="http://schemas.microsoft.com/office/powerpoint/2010/main" val="1647154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BAEF72B-DF4D-4601-9035-DD5BB3369EDE}" type="datetimeFigureOut">
              <a:rPr lang="en-GB" smtClean="0"/>
              <a:t>04/06/2026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8D6355-263D-446F-99A9-062F195D6C00}" type="slidenum">
              <a:rPr lang="en-GB" smtClean="0"/>
              <a:t>‹#›</a:t>
            </a:fld>
            <a:endParaRPr lang="en-GB"/>
          </a:p>
        </p:txBody>
      </p:sp>
    </p:spTree>
    <p:extLst>
      <p:ext uri="{BB962C8B-B14F-4D97-AF65-F5344CB8AC3E}">
        <p14:creationId xmlns:p14="http://schemas.microsoft.com/office/powerpoint/2010/main" val="8970529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AEF72B-DF4D-4601-9035-DD5BB3369EDE}" type="datetimeFigureOut">
              <a:rPr lang="en-GB" smtClean="0"/>
              <a:t>04/06/2026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8D6355-263D-446F-99A9-062F195D6C00}" type="slidenum">
              <a:rPr lang="en-GB" smtClean="0"/>
              <a:t>‹#›</a:t>
            </a:fld>
            <a:endParaRPr lang="en-GB"/>
          </a:p>
        </p:txBody>
      </p:sp>
    </p:spTree>
    <p:extLst>
      <p:ext uri="{BB962C8B-B14F-4D97-AF65-F5344CB8AC3E}">
        <p14:creationId xmlns:p14="http://schemas.microsoft.com/office/powerpoint/2010/main" val="32067271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video" Target="https://www.youtube.com/embed/1PN4KCVOPRk?feature=oembed" TargetMode="External"/><Relationship Id="rId7" Type="http://schemas.openxmlformats.org/officeDocument/2006/relationships/image" Target="../media/image3.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5" Type="http://schemas.openxmlformats.org/officeDocument/2006/relationships/notesSlide" Target="../notesSlides/notesSlide1.xml"/><Relationship Id="rId10" Type="http://schemas.openxmlformats.org/officeDocument/2006/relationships/image" Target="../media/image6.jpeg"/><Relationship Id="rId4" Type="http://schemas.openxmlformats.org/officeDocument/2006/relationships/slideLayout" Target="../slideLayouts/slideLayout1.xml"/><Relationship Id="rId9" Type="http://schemas.openxmlformats.org/officeDocument/2006/relationships/image" Target="../media/image5.jpeg"/></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7.png"/><Relationship Id="rId7"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jpg"/><Relationship Id="rId4" Type="http://schemas.openxmlformats.org/officeDocument/2006/relationships/hyperlink" Target="https://freesvg.org/1549294842"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hyperlink" Target="https://freesvg.org/1549294842" TargetMode="Externa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hyperlink" Target="https://freesvg.org/1549294842"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freesvg.org/1549294842" TargetMode="External"/><Relationship Id="rId3" Type="http://schemas.openxmlformats.org/officeDocument/2006/relationships/slideLayout" Target="../slideLayouts/slideLayout4.xml"/><Relationship Id="rId7" Type="http://schemas.openxmlformats.org/officeDocument/2006/relationships/image" Target="../media/image7.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png"/><Relationship Id="rId5" Type="http://schemas.openxmlformats.org/officeDocument/2006/relationships/image" Target="../media/image4.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hyperlink" Target="https://freesvg.org/1549294842"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hyperlink" Target="https://freesvg.org/1549294842" TargetMode="Externa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hyperlink" Target="https://freesvg.org/1549294842" TargetMode="External"/><Relationship Id="rId5" Type="http://schemas.openxmlformats.org/officeDocument/2006/relationships/image" Target="../media/image7.png"/><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hyperlink" Target="https://freesvg.org/1549294842" TargetMode="Externa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7.png"/><Relationship Id="rId7" Type="http://schemas.openxmlformats.org/officeDocument/2006/relationships/image" Target="../media/image30.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9.png"/><Relationship Id="rId11" Type="http://schemas.openxmlformats.org/officeDocument/2006/relationships/image" Target="../media/image34.jpeg"/><Relationship Id="rId5" Type="http://schemas.openxmlformats.org/officeDocument/2006/relationships/image" Target="../media/image28.png"/><Relationship Id="rId10" Type="http://schemas.openxmlformats.org/officeDocument/2006/relationships/image" Target="../media/image33.jpeg"/><Relationship Id="rId4" Type="http://schemas.openxmlformats.org/officeDocument/2006/relationships/hyperlink" Target="https://freesvg.org/1549294842" TargetMode="External"/><Relationship Id="rId9" Type="http://schemas.openxmlformats.org/officeDocument/2006/relationships/image" Target="../media/image32.png"/></Relationships>
</file>

<file path=ppt/slides/_rels/slide15.xml.rels><?xml version="1.0" encoding="UTF-8" standalone="yes"?>
<Relationships xmlns="http://schemas.openxmlformats.org/package/2006/relationships"><Relationship Id="rId3" Type="http://schemas.openxmlformats.org/officeDocument/2006/relationships/hyperlink" Target="https://freesvg.org/1549294842"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freesvg.org/1549294842"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7.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hyperlink" Target="https://freesvg.org/1549294842"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39.png"/><Relationship Id="rId5" Type="http://schemas.openxmlformats.org/officeDocument/2006/relationships/image" Target="../media/image38.jpeg"/><Relationship Id="rId4" Type="http://schemas.openxmlformats.org/officeDocument/2006/relationships/hyperlink" Target="https://freesvg.org/1549294842"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freesvg.org/1549294842" TargetMode="External"/><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3.jpeg"/></Relationships>
</file>

<file path=ppt/slides/_rels/slide20.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hyperlink" Target="https://freesvg.org/1549294842" TargetMode="External"/><Relationship Id="rId7" Type="http://schemas.openxmlformats.org/officeDocument/2006/relationships/image" Target="../media/image4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41.pn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hyperlink" Target="https://freesvg.org/1549294842"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hyperlink" Target="https://freesvg.org/1549294842"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freesvg.org/1549294842" TargetMode="External"/><Relationship Id="rId7" Type="http://schemas.openxmlformats.org/officeDocument/2006/relationships/hyperlink" Target="https://hungrylittleminds.campaign.gov.uk/" TargetMode="Externa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hyperlink" Target="https://www.bbc.co.uk/tiny-happy-people" TargetMode="External"/><Relationship Id="rId5" Type="http://schemas.openxmlformats.org/officeDocument/2006/relationships/hyperlink" Target="https://www.nhs.uk/start-for-life/" TargetMode="External"/><Relationship Id="rId4" Type="http://schemas.openxmlformats.org/officeDocument/2006/relationships/hyperlink" Target="https://schools.essex.gov.uk/pupil-wellbeing-and-safety/school-ready"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hyperlink" Target="mailto:admin@maltese.essex.sch.uk" TargetMode="External"/><Relationship Id="rId4" Type="http://schemas.openxmlformats.org/officeDocument/2006/relationships/hyperlink" Target="https://freesvg.org/154929484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2695" y="-171400"/>
            <a:ext cx="7772400" cy="1878465"/>
          </a:xfrm>
        </p:spPr>
        <p:txBody>
          <a:bodyPr>
            <a:noAutofit/>
          </a:bodyPr>
          <a:lstStyle/>
          <a:p>
            <a:r>
              <a:rPr lang="en-GB" sz="5400" b="1" dirty="0">
                <a:latin typeface="Sassoon Primary Std" panose="020B0503020103030203" pitchFamily="34" charset="0"/>
              </a:rPr>
              <a:t>Welcome to</a:t>
            </a:r>
            <a:br>
              <a:rPr lang="en-GB" sz="4800" dirty="0">
                <a:latin typeface="Sassoon Primary Std" panose="020B0503020103030203" pitchFamily="34" charset="0"/>
              </a:rPr>
            </a:br>
            <a:r>
              <a:rPr lang="en-GB" sz="4800" dirty="0">
                <a:latin typeface="Sassoon Primary Std" panose="020B0503020103030203" pitchFamily="34" charset="0"/>
              </a:rPr>
              <a:t> </a:t>
            </a:r>
            <a:r>
              <a:rPr lang="en-GB" dirty="0">
                <a:latin typeface="Sassoon Primary Std" panose="020B0503020103030203" pitchFamily="34" charset="0"/>
              </a:rPr>
              <a:t>Maltese Road Primary School</a:t>
            </a:r>
          </a:p>
        </p:txBody>
      </p:sp>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5135" y="174865"/>
            <a:ext cx="1270522" cy="1275197"/>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bb262d6fb5a0">
            <a:hlinkClick r:id="" action="ppaction://media"/>
            <a:extLst>
              <a:ext uri="{FF2B5EF4-FFF2-40B4-BE49-F238E27FC236}">
                <a16:creationId xmlns:a16="http://schemas.microsoft.com/office/drawing/2014/main" id="{6031BB3D-3BD2-ABB6-EE21-CB9A6D880043}"/>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2555776" y="4213583"/>
            <a:ext cx="4405950" cy="2478347"/>
          </a:xfrm>
          <a:prstGeom prst="rect">
            <a:avLst/>
          </a:prstGeom>
        </p:spPr>
      </p:pic>
      <p:pic>
        <p:nvPicPr>
          <p:cNvPr id="10" name="Picture 8">
            <a:extLst>
              <a:ext uri="{FF2B5EF4-FFF2-40B4-BE49-F238E27FC236}">
                <a16:creationId xmlns:a16="http://schemas.microsoft.com/office/drawing/2014/main" id="{ECB686EA-238F-3B1D-A4FA-9844482D901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0689" t="17744" r="10689"/>
          <a:stretch/>
        </p:blipFill>
        <p:spPr bwMode="auto">
          <a:xfrm>
            <a:off x="5753434" y="1721574"/>
            <a:ext cx="2880320" cy="2249908"/>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a:extLst>
              <a:ext uri="{FF2B5EF4-FFF2-40B4-BE49-F238E27FC236}">
                <a16:creationId xmlns:a16="http://schemas.microsoft.com/office/drawing/2014/main" id="{548DE2C5-168B-B2E4-CC7E-C6CFBAF889B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0396" y="1715490"/>
            <a:ext cx="2781718" cy="2095750"/>
          </a:xfrm>
          <a:prstGeom prst="rect">
            <a:avLst/>
          </a:prstGeom>
          <a:noFill/>
          <a:extLst>
            <a:ext uri="{909E8E84-426E-40DD-AFC4-6F175D3DCCD1}">
              <a14:hiddenFill xmlns:a14="http://schemas.microsoft.com/office/drawing/2010/main">
                <a:solidFill>
                  <a:srgbClr val="FFFFFF"/>
                </a:solidFill>
              </a14:hiddenFill>
            </a:ext>
          </a:extLst>
        </p:spPr>
      </p:pic>
      <p:pic>
        <p:nvPicPr>
          <p:cNvPr id="20" name="Online Media 19" title="Pop Instrumentals For The Classroom | 3 Hour Concentration Mix">
            <a:hlinkClick r:id="" action="ppaction://media"/>
            <a:extLst>
              <a:ext uri="{FF2B5EF4-FFF2-40B4-BE49-F238E27FC236}">
                <a16:creationId xmlns:a16="http://schemas.microsoft.com/office/drawing/2014/main" id="{F23FA68A-4014-83E6-3EBB-1CB60FBC5E25}"/>
              </a:ext>
            </a:extLst>
          </p:cNvPr>
          <p:cNvPicPr>
            <a:picLocks noRot="1" noChangeAspect="1"/>
          </p:cNvPicPr>
          <p:nvPr>
            <a:videoFile r:link="rId3"/>
          </p:nvPr>
        </p:nvPicPr>
        <p:blipFill>
          <a:blip r:embed="rId10"/>
          <a:stretch>
            <a:fillRect/>
          </a:stretch>
        </p:blipFill>
        <p:spPr>
          <a:xfrm>
            <a:off x="8388424" y="6397309"/>
            <a:ext cx="490661" cy="277019"/>
          </a:xfrm>
          <a:prstGeom prst="rect">
            <a:avLst/>
          </a:prstGeom>
        </p:spPr>
      </p:pic>
    </p:spTree>
    <p:extLst>
      <p:ext uri="{BB962C8B-B14F-4D97-AF65-F5344CB8AC3E}">
        <p14:creationId xmlns:p14="http://schemas.microsoft.com/office/powerpoint/2010/main" val="3487918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9"/>
                                        </p:tgtEl>
                                      </p:cBhvr>
                                    </p:cmd>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7834" fill="hold"/>
                                        <p:tgtEl>
                                          <p:spTgt spid="9"/>
                                        </p:tgtEl>
                                      </p:cBhvr>
                                    </p:cmd>
                                  </p:childTnLst>
                                </p:cTn>
                              </p:par>
                            </p:childTnLst>
                          </p:cTn>
                        </p:par>
                        <p:par>
                          <p:cTn id="10" fill="hold">
                            <p:stCondLst>
                              <p:cond delay="7834"/>
                            </p:stCondLst>
                            <p:childTnLst>
                              <p:par>
                                <p:cTn id="11" presetID="1" presetClass="mediacall" presetSubtype="0" fill="hold" nodeType="afterEffect">
                                  <p:stCondLst>
                                    <p:cond delay="0"/>
                                  </p:stCondLst>
                                  <p:childTnLst>
                                    <p:cmd type="call" cmd="playFrom(0.0)">
                                      <p:cBhvr>
                                        <p:cTn id="12"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13" repeatCount="indefinite" fill="hold" display="0">
                  <p:stCondLst>
                    <p:cond delay="indefinite"/>
                  </p:stCondLst>
                </p:cTn>
                <p:tgtEl>
                  <p:spTgt spid="9"/>
                </p:tgtEl>
              </p:cMediaNode>
            </p:video>
            <p:video>
              <p:cMediaNode vol="80000">
                <p:cTn id="14" fill="hold" display="0">
                  <p:stCondLst>
                    <p:cond delay="indefinite"/>
                  </p:stCondLst>
                </p:cTn>
                <p:tgtEl>
                  <p:spTgt spid="20"/>
                </p:tgtEl>
              </p:cMediaNode>
            </p:video>
            <p:seq concurrent="1" nextAc="seek">
              <p:cTn id="15" restart="whenNotActive" fill="hold" evtFilter="cancelBubble" nodeType="interactiveSeq">
                <p:stCondLst>
                  <p:cond evt="onClick" delay="0">
                    <p:tgtEl>
                      <p:spTgt spid="20"/>
                    </p:tgtEl>
                  </p:cond>
                </p:stCondLst>
                <p:endSync evt="end" delay="0">
                  <p:rtn val="all"/>
                </p:endSync>
                <p:childTnLst>
                  <p:par>
                    <p:cTn id="16" fill="hold">
                      <p:stCondLst>
                        <p:cond delay="0"/>
                      </p:stCondLst>
                      <p:childTnLst>
                        <p:par>
                          <p:cTn id="17" fill="hold">
                            <p:stCondLst>
                              <p:cond delay="0"/>
                            </p:stCondLst>
                            <p:childTnLst>
                              <p:par>
                                <p:cTn id="18" presetID="2" presetClass="mediacall" presetSubtype="0" fill="hold" nodeType="clickEffect">
                                  <p:stCondLst>
                                    <p:cond delay="0"/>
                                  </p:stCondLst>
                                  <p:childTnLst>
                                    <p:cmd type="call" cmd="togglePause">
                                      <p:cBhvr>
                                        <p:cTn id="19" dur="1" fill="hold"/>
                                        <p:tgtEl>
                                          <p:spTgt spid="20"/>
                                        </p:tgtEl>
                                      </p:cBhvr>
                                    </p:cmd>
                                  </p:childTnLst>
                                </p:cTn>
                              </p:par>
                            </p:childTnLst>
                          </p:cTn>
                        </p:par>
                      </p:childTnLst>
                    </p:cTn>
                  </p:par>
                </p:childTnLst>
              </p:cTn>
              <p:nextCondLst>
                <p:cond evt="onClick" delay="0">
                  <p:tgtEl>
                    <p:spTgt spid="20"/>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37A06204-267F-4036-8D53-166EEB7FAB26}"/>
              </a:ext>
            </a:extLst>
          </p:cNvPr>
          <p:cNvGrpSpPr/>
          <p:nvPr/>
        </p:nvGrpSpPr>
        <p:grpSpPr>
          <a:xfrm>
            <a:off x="179512" y="461513"/>
            <a:ext cx="8834066" cy="6207847"/>
            <a:chOff x="179512" y="461513"/>
            <a:chExt cx="8834066" cy="6207847"/>
          </a:xfrm>
        </p:grpSpPr>
        <p:sp>
          <p:nvSpPr>
            <p:cNvPr id="8" name="Rectangle 7">
              <a:extLst>
                <a:ext uri="{FF2B5EF4-FFF2-40B4-BE49-F238E27FC236}">
                  <a16:creationId xmlns:a16="http://schemas.microsoft.com/office/drawing/2014/main" id="{9FB4F423-265F-4F72-8CF0-21CD7DDC2487}"/>
                </a:ext>
              </a:extLst>
            </p:cNvPr>
            <p:cNvSpPr/>
            <p:nvPr/>
          </p:nvSpPr>
          <p:spPr>
            <a:xfrm>
              <a:off x="179512" y="620688"/>
              <a:ext cx="8784976" cy="604867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0774A1E7-0E3D-4556-8088-4B7E9F6E4AE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108390" y="461513"/>
              <a:ext cx="905188" cy="905188"/>
            </a:xfrm>
            <a:prstGeom prst="rect">
              <a:avLst/>
            </a:prstGeom>
          </p:spPr>
        </p:pic>
        <p:pic>
          <p:nvPicPr>
            <p:cNvPr id="16" name="Picture 15">
              <a:extLst>
                <a:ext uri="{FF2B5EF4-FFF2-40B4-BE49-F238E27FC236}">
                  <a16:creationId xmlns:a16="http://schemas.microsoft.com/office/drawing/2014/main" id="{3E7AEBAA-15FF-47BC-8250-F1C0CC8E185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flipH="1">
              <a:off x="226706" y="461513"/>
              <a:ext cx="905188" cy="905188"/>
            </a:xfrm>
            <a:prstGeom prst="rect">
              <a:avLst/>
            </a:prstGeom>
          </p:spPr>
        </p:pic>
      </p:grpSp>
      <p:sp>
        <p:nvSpPr>
          <p:cNvPr id="2" name="Title 1"/>
          <p:cNvSpPr>
            <a:spLocks noGrp="1"/>
          </p:cNvSpPr>
          <p:nvPr>
            <p:ph type="ctrTitle"/>
          </p:nvPr>
        </p:nvSpPr>
        <p:spPr>
          <a:xfrm>
            <a:off x="788584" y="1550535"/>
            <a:ext cx="7772400" cy="1878465"/>
          </a:xfrm>
        </p:spPr>
        <p:txBody>
          <a:bodyPr>
            <a:noAutofit/>
          </a:bodyPr>
          <a:lstStyle/>
          <a:p>
            <a:r>
              <a:rPr lang="en-GB" sz="5400" b="1" dirty="0">
                <a:latin typeface="Sassoon Primary Std" panose="020B0503020103030203" pitchFamily="34" charset="0"/>
              </a:rPr>
              <a:t>Welcome to EYFS</a:t>
            </a:r>
            <a:br>
              <a:rPr lang="en-GB" sz="4800" dirty="0">
                <a:latin typeface="Sassoon Primary Std" panose="020B0503020103030203" pitchFamily="34" charset="0"/>
              </a:rPr>
            </a:br>
            <a:r>
              <a:rPr lang="en-GB" sz="4800" dirty="0">
                <a:latin typeface="Sassoon Primary Std" panose="020B0503020103030203" pitchFamily="34" charset="0"/>
              </a:rPr>
              <a:t> </a:t>
            </a:r>
            <a:r>
              <a:rPr lang="en-GB" dirty="0">
                <a:latin typeface="Sassoon Primary Std" panose="020B0503020103030203" pitchFamily="34" charset="0"/>
              </a:rPr>
              <a:t>Maltese Road Primary School</a:t>
            </a: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9300" y="3835077"/>
            <a:ext cx="2036382" cy="2674583"/>
          </a:xfrm>
          <a:prstGeom prst="rect">
            <a:avLst/>
          </a:prstGeom>
        </p:spPr>
      </p:pic>
      <p:pic>
        <p:nvPicPr>
          <p:cNvPr id="5" name="Picture 4">
            <a:extLst>
              <a:ext uri="{FF2B5EF4-FFF2-40B4-BE49-F238E27FC236}">
                <a16:creationId xmlns:a16="http://schemas.microsoft.com/office/drawing/2014/main" id="{C55DF8BE-D772-424A-8671-63D08181E126}"/>
              </a:ext>
            </a:extLst>
          </p:cNvPr>
          <p:cNvPicPr>
            <a:picLocks noChangeAspect="1"/>
          </p:cNvPicPr>
          <p:nvPr/>
        </p:nvPicPr>
        <p:blipFill>
          <a:blip r:embed="rId6"/>
          <a:stretch>
            <a:fillRect/>
          </a:stretch>
        </p:blipFill>
        <p:spPr>
          <a:xfrm>
            <a:off x="6372200" y="3837647"/>
            <a:ext cx="2189595" cy="2674583"/>
          </a:xfrm>
          <a:prstGeom prst="rect">
            <a:avLst/>
          </a:prstGeom>
        </p:spPr>
      </p:pic>
      <p:pic>
        <p:nvPicPr>
          <p:cNvPr id="4" name="Picture 2">
            <a:extLst>
              <a:ext uri="{FF2B5EF4-FFF2-40B4-BE49-F238E27FC236}">
                <a16:creationId xmlns:a16="http://schemas.microsoft.com/office/drawing/2014/main" id="{21B20376-0463-4AF6-9961-AD2D57B030F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701072" y="3828518"/>
            <a:ext cx="1872208" cy="267458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74369" y="61472"/>
            <a:ext cx="1725613" cy="1731963"/>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9939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4E4348B-6603-47C3-974D-A031B85D4770}"/>
              </a:ext>
            </a:extLst>
          </p:cNvPr>
          <p:cNvSpPr/>
          <p:nvPr/>
        </p:nvSpPr>
        <p:spPr>
          <a:xfrm>
            <a:off x="251520" y="186692"/>
            <a:ext cx="8704888" cy="6482667"/>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333375" y="-107587"/>
            <a:ext cx="7772400" cy="1470025"/>
          </a:xfrm>
        </p:spPr>
        <p:txBody>
          <a:bodyPr>
            <a:normAutofit/>
          </a:bodyPr>
          <a:lstStyle/>
          <a:p>
            <a:r>
              <a:rPr lang="en-GB" b="1" u="sng" dirty="0">
                <a:latin typeface="Sassoon Primary Std" panose="020B0503020103030203" pitchFamily="34" charset="0"/>
              </a:rPr>
              <a:t>Introductions</a:t>
            </a:r>
          </a:p>
        </p:txBody>
      </p:sp>
      <p:sp>
        <p:nvSpPr>
          <p:cNvPr id="4" name="TextBox 3"/>
          <p:cNvSpPr txBox="1"/>
          <p:nvPr/>
        </p:nvSpPr>
        <p:spPr>
          <a:xfrm>
            <a:off x="467544" y="1093186"/>
            <a:ext cx="8424936" cy="4031873"/>
          </a:xfrm>
          <a:prstGeom prst="rect">
            <a:avLst/>
          </a:prstGeom>
          <a:noFill/>
        </p:spPr>
        <p:txBody>
          <a:bodyPr wrap="square" rtlCol="0">
            <a:spAutoFit/>
          </a:bodyPr>
          <a:lstStyle/>
          <a:p>
            <a:pPr marL="457200" indent="-457200">
              <a:buFontTx/>
              <a:buChar char="-"/>
            </a:pPr>
            <a:r>
              <a:rPr lang="en-GB" sz="3200" dirty="0">
                <a:latin typeface="Sassoon Primary Std" panose="020B0503020103030203" pitchFamily="34" charset="0"/>
              </a:rPr>
              <a:t>Mrs White 	</a:t>
            </a:r>
            <a:r>
              <a:rPr lang="en-GB" dirty="0">
                <a:latin typeface="Sassoon Primary Std" panose="020B0503020103030203" pitchFamily="34" charset="0"/>
              </a:rPr>
              <a:t>(Headteacher)</a:t>
            </a:r>
          </a:p>
          <a:p>
            <a:pPr marL="457200" indent="-457200">
              <a:buFontTx/>
              <a:buChar char="-"/>
            </a:pPr>
            <a:r>
              <a:rPr lang="en-GB" sz="3200" dirty="0">
                <a:latin typeface="Sassoon Primary Std" panose="020B0503020103030203" pitchFamily="34" charset="0"/>
              </a:rPr>
              <a:t>Mrs Almond 	</a:t>
            </a:r>
            <a:r>
              <a:rPr lang="en-GB" dirty="0">
                <a:latin typeface="Sassoon Primary Std" panose="020B0503020103030203" pitchFamily="34" charset="0"/>
              </a:rPr>
              <a:t>(</a:t>
            </a:r>
            <a:r>
              <a:rPr lang="en-GB" dirty="0" err="1">
                <a:latin typeface="Sassoon Primary Std" panose="020B0503020103030203" pitchFamily="34" charset="0"/>
              </a:rPr>
              <a:t>Senco</a:t>
            </a:r>
            <a:r>
              <a:rPr lang="en-GB" dirty="0">
                <a:latin typeface="Sassoon Primary Std" panose="020B0503020103030203" pitchFamily="34" charset="0"/>
              </a:rPr>
              <a:t>)</a:t>
            </a:r>
          </a:p>
          <a:p>
            <a:pPr marL="457200" indent="-457200">
              <a:buFontTx/>
              <a:buChar char="-"/>
            </a:pPr>
            <a:r>
              <a:rPr lang="en-GB" sz="3200" dirty="0">
                <a:latin typeface="Sassoon Primary Std" panose="020B0503020103030203" pitchFamily="34" charset="0"/>
              </a:rPr>
              <a:t>Mrs Ingram 	</a:t>
            </a:r>
            <a:r>
              <a:rPr lang="en-GB" dirty="0">
                <a:latin typeface="Sassoon Primary Std" panose="020B0503020103030203" pitchFamily="34" charset="0"/>
              </a:rPr>
              <a:t>(Class Teacher)</a:t>
            </a:r>
          </a:p>
          <a:p>
            <a:pPr marL="457200" indent="-457200">
              <a:buFontTx/>
              <a:buChar char="-"/>
            </a:pPr>
            <a:r>
              <a:rPr lang="en-GB" sz="3200" dirty="0">
                <a:latin typeface="Sassoon Primary Std" panose="020B0503020103030203" pitchFamily="34" charset="0"/>
              </a:rPr>
              <a:t>Mrs Story 	</a:t>
            </a:r>
            <a:r>
              <a:rPr lang="en-GB" dirty="0">
                <a:latin typeface="Sassoon Primary Std" panose="020B0503020103030203" pitchFamily="34" charset="0"/>
              </a:rPr>
              <a:t>(Higher Level Teaching Assistant)</a:t>
            </a:r>
          </a:p>
          <a:p>
            <a:pPr marL="457200" indent="-457200">
              <a:buFontTx/>
              <a:buChar char="-"/>
            </a:pPr>
            <a:r>
              <a:rPr lang="en-GB" sz="3200" dirty="0">
                <a:latin typeface="Sassoon Primary Std" panose="020B0503020103030203" pitchFamily="34" charset="0"/>
              </a:rPr>
              <a:t>Mrs Dade 	</a:t>
            </a:r>
            <a:r>
              <a:rPr lang="en-GB" dirty="0">
                <a:latin typeface="Sassoon Primary Std" panose="020B0503020103030203" pitchFamily="34" charset="0"/>
              </a:rPr>
              <a:t>(Learning Support Assistant)</a:t>
            </a:r>
          </a:p>
          <a:p>
            <a:endParaRPr lang="en-GB" sz="3200" dirty="0">
              <a:latin typeface="Sassoon Primary Std" panose="020B0503020103030203" pitchFamily="34" charset="0"/>
            </a:endParaRPr>
          </a:p>
          <a:p>
            <a:pPr marL="457200" indent="-457200">
              <a:buFontTx/>
              <a:buChar char="-"/>
            </a:pPr>
            <a:r>
              <a:rPr lang="en-GB" sz="3200" dirty="0">
                <a:latin typeface="Sassoon Primary Std" panose="020B0503020103030203" pitchFamily="34" charset="0"/>
              </a:rPr>
              <a:t>Mrs Cooke 	</a:t>
            </a:r>
            <a:r>
              <a:rPr lang="en-GB" dirty="0">
                <a:latin typeface="Sassoon Primary Std" panose="020B0503020103030203" pitchFamily="34" charset="0"/>
              </a:rPr>
              <a:t>(Office Manager)</a:t>
            </a:r>
          </a:p>
          <a:p>
            <a:pPr marL="457200" indent="-457200">
              <a:buFontTx/>
              <a:buChar char="-"/>
            </a:pPr>
            <a:r>
              <a:rPr lang="en-GB" sz="3200" dirty="0">
                <a:latin typeface="Sassoon Primary Std" panose="020B0503020103030203" pitchFamily="34" charset="0"/>
              </a:rPr>
              <a:t>Mrs Ireland 	</a:t>
            </a:r>
            <a:r>
              <a:rPr lang="en-GB" dirty="0">
                <a:latin typeface="Sassoon Primary Std" panose="020B0503020103030203" pitchFamily="34" charset="0"/>
              </a:rPr>
              <a:t>(Admin Assistant)</a:t>
            </a:r>
            <a:endParaRPr lang="en-GB" sz="3200" dirty="0">
              <a:latin typeface="Sassoon Primary Std" panose="020B0503020103030203" pitchFamily="34" charset="0"/>
            </a:endParaRPr>
          </a:p>
        </p:txBody>
      </p:sp>
      <p:pic>
        <p:nvPicPr>
          <p:cNvPr id="1026" name="Picture 2" descr="https://img0.etsystatic.com/028/0/9180483/il_214x170.642744846_s7y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8418" y="538605"/>
            <a:ext cx="2474862" cy="196601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a:extLst>
              <a:ext uri="{FF2B5EF4-FFF2-40B4-BE49-F238E27FC236}">
                <a16:creationId xmlns:a16="http://schemas.microsoft.com/office/drawing/2014/main" id="{E4D9788C-610A-45DC-BC46-218580BD717E}"/>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036381" y="27518"/>
            <a:ext cx="920027" cy="970136"/>
          </a:xfrm>
          <a:prstGeom prst="rect">
            <a:avLst/>
          </a:prstGeom>
        </p:spPr>
      </p:pic>
      <p:pic>
        <p:nvPicPr>
          <p:cNvPr id="7" name="Picture 6">
            <a:extLst>
              <a:ext uri="{FF2B5EF4-FFF2-40B4-BE49-F238E27FC236}">
                <a16:creationId xmlns:a16="http://schemas.microsoft.com/office/drawing/2014/main" id="{34333E50-04A0-49A0-B374-B05844364500}"/>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flipH="1">
            <a:off x="154696" y="27518"/>
            <a:ext cx="920027" cy="970136"/>
          </a:xfrm>
          <a:prstGeom prst="rect">
            <a:avLst/>
          </a:prstGeom>
        </p:spPr>
      </p:pic>
    </p:spTree>
    <p:extLst>
      <p:ext uri="{BB962C8B-B14F-4D97-AF65-F5344CB8AC3E}">
        <p14:creationId xmlns:p14="http://schemas.microsoft.com/office/powerpoint/2010/main" val="1856885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500"/>
                                        <p:tgtEl>
                                          <p:spTgt spid="4">
                                            <p:txEl>
                                              <p:pRg st="1" end="1"/>
                                            </p:txEl>
                                          </p:spTgt>
                                        </p:tgtEl>
                                      </p:cBhvr>
                                    </p:animEffect>
                                  </p:childTnLst>
                                </p:cTn>
                              </p:par>
                              <p:par>
                                <p:cTn id="15" presetID="42" presetClass="entr" presetSubtype="0" fill="hold" nodeType="with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1000"/>
                                        <p:tgtEl>
                                          <p:spTgt spid="4">
                                            <p:txEl>
                                              <p:pRg st="1" end="1"/>
                                            </p:txEl>
                                          </p:spTgt>
                                        </p:tgtEl>
                                      </p:cBhvr>
                                    </p:animEffect>
                                    <p:anim calcmode="lin" valueType="num">
                                      <p:cBhvr>
                                        <p:cTn id="1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Effect transition="in" filter="fade">
                                      <p:cBhvr>
                                        <p:cTn id="24" dur="1000"/>
                                        <p:tgtEl>
                                          <p:spTgt spid="4">
                                            <p:txEl>
                                              <p:pRg st="2" end="2"/>
                                            </p:txEl>
                                          </p:spTgt>
                                        </p:tgtEl>
                                      </p:cBhvr>
                                    </p:animEffect>
                                    <p:anim calcmode="lin" valueType="num">
                                      <p:cBhvr>
                                        <p:cTn id="2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4">
                                            <p:txEl>
                                              <p:pRg st="3" end="3"/>
                                            </p:txEl>
                                          </p:spTgt>
                                        </p:tgtEl>
                                        <p:attrNameLst>
                                          <p:attrName>style.visibility</p:attrName>
                                        </p:attrNameLst>
                                      </p:cBhvr>
                                      <p:to>
                                        <p:strVal val="visible"/>
                                      </p:to>
                                    </p:set>
                                    <p:animEffect transition="in" filter="fade">
                                      <p:cBhvr>
                                        <p:cTn id="29" dur="1000"/>
                                        <p:tgtEl>
                                          <p:spTgt spid="4">
                                            <p:txEl>
                                              <p:pRg st="3" end="3"/>
                                            </p:txEl>
                                          </p:spTgt>
                                        </p:tgtEl>
                                      </p:cBhvr>
                                    </p:animEffect>
                                    <p:anim calcmode="lin" valueType="num">
                                      <p:cBhvr>
                                        <p:cTn id="30"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4">
                                            <p:txEl>
                                              <p:pRg st="4" end="4"/>
                                            </p:txEl>
                                          </p:spTgt>
                                        </p:tgtEl>
                                        <p:attrNameLst>
                                          <p:attrName>style.visibility</p:attrName>
                                        </p:attrNameLst>
                                      </p:cBhvr>
                                      <p:to>
                                        <p:strVal val="visible"/>
                                      </p:to>
                                    </p:set>
                                    <p:animEffect transition="in" filter="fade">
                                      <p:cBhvr>
                                        <p:cTn id="34" dur="1000"/>
                                        <p:tgtEl>
                                          <p:spTgt spid="4">
                                            <p:txEl>
                                              <p:pRg st="4" end="4"/>
                                            </p:txEl>
                                          </p:spTgt>
                                        </p:tgtEl>
                                      </p:cBhvr>
                                    </p:animEffect>
                                    <p:anim calcmode="lin" valueType="num">
                                      <p:cBhvr>
                                        <p:cTn id="35"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4">
                                            <p:txEl>
                                              <p:pRg st="6" end="6"/>
                                            </p:txEl>
                                          </p:spTgt>
                                        </p:tgtEl>
                                        <p:attrNameLst>
                                          <p:attrName>style.visibility</p:attrName>
                                        </p:attrNameLst>
                                      </p:cBhvr>
                                      <p:to>
                                        <p:strVal val="visible"/>
                                      </p:to>
                                    </p:set>
                                    <p:animEffect transition="in" filter="fade">
                                      <p:cBhvr>
                                        <p:cTn id="41" dur="1000"/>
                                        <p:tgtEl>
                                          <p:spTgt spid="4">
                                            <p:txEl>
                                              <p:pRg st="6" end="6"/>
                                            </p:txEl>
                                          </p:spTgt>
                                        </p:tgtEl>
                                      </p:cBhvr>
                                    </p:animEffect>
                                    <p:anim calcmode="lin" valueType="num">
                                      <p:cBhvr>
                                        <p:cTn id="42"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4">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4">
                                            <p:txEl>
                                              <p:pRg st="7" end="7"/>
                                            </p:txEl>
                                          </p:spTgt>
                                        </p:tgtEl>
                                        <p:attrNameLst>
                                          <p:attrName>style.visibility</p:attrName>
                                        </p:attrNameLst>
                                      </p:cBhvr>
                                      <p:to>
                                        <p:strVal val="visible"/>
                                      </p:to>
                                    </p:set>
                                    <p:animEffect transition="in" filter="fade">
                                      <p:cBhvr>
                                        <p:cTn id="46" dur="1000"/>
                                        <p:tgtEl>
                                          <p:spTgt spid="4">
                                            <p:txEl>
                                              <p:pRg st="7" end="7"/>
                                            </p:txEl>
                                          </p:spTgt>
                                        </p:tgtEl>
                                      </p:cBhvr>
                                    </p:animEffect>
                                    <p:anim calcmode="lin" valueType="num">
                                      <p:cBhvr>
                                        <p:cTn id="47"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4E4348B-6603-47C3-974D-A031B85D4770}"/>
              </a:ext>
            </a:extLst>
          </p:cNvPr>
          <p:cNvSpPr/>
          <p:nvPr/>
        </p:nvSpPr>
        <p:spPr>
          <a:xfrm>
            <a:off x="251520" y="186692"/>
            <a:ext cx="8704888" cy="6482667"/>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251520" y="2996952"/>
            <a:ext cx="8704888" cy="1470025"/>
          </a:xfrm>
        </p:spPr>
        <p:txBody>
          <a:bodyPr>
            <a:noAutofit/>
          </a:bodyPr>
          <a:lstStyle/>
          <a:p>
            <a:r>
              <a:rPr lang="en-GB" sz="3200" dirty="0">
                <a:latin typeface="Sassoon Primary Std" panose="020B0503020103030203" pitchFamily="34" charset="0"/>
              </a:rPr>
              <a:t>What is EYFS? The Early Years Foundation Stage (E.Y.F.S.) is the stage of education for children from birth to the end of the Reception year. </a:t>
            </a:r>
            <a:br>
              <a:rPr lang="en-GB" sz="3600" dirty="0">
                <a:latin typeface="Sassoon Primary Std" panose="020B0503020103030203" pitchFamily="34" charset="0"/>
              </a:rPr>
            </a:br>
            <a:br>
              <a:rPr lang="en-GB" sz="3600" dirty="0">
                <a:latin typeface="Sassoon Primary Std" panose="020B0503020103030203" pitchFamily="34" charset="0"/>
              </a:rPr>
            </a:br>
            <a:br>
              <a:rPr lang="en-GB" sz="3600" dirty="0">
                <a:latin typeface="Sassoon Primary Std" panose="020B0503020103030203" pitchFamily="34" charset="0"/>
              </a:rPr>
            </a:br>
            <a:br>
              <a:rPr lang="en-GB" sz="3600" dirty="0">
                <a:latin typeface="Sassoon Primary Std" panose="020B0503020103030203" pitchFamily="34" charset="0"/>
              </a:rPr>
            </a:br>
            <a:br>
              <a:rPr lang="en-GB" sz="3600" dirty="0">
                <a:latin typeface="Sassoon Primary Std" panose="020B0503020103030203" pitchFamily="34" charset="0"/>
              </a:rPr>
            </a:br>
            <a:br>
              <a:rPr lang="en-GB" sz="3600" dirty="0">
                <a:latin typeface="Sassoon Primary Std" panose="020B0503020103030203" pitchFamily="34" charset="0"/>
              </a:rPr>
            </a:br>
            <a:br>
              <a:rPr lang="en-GB" sz="3600" dirty="0">
                <a:latin typeface="Sassoon Primary Std" panose="020B0503020103030203" pitchFamily="34" charset="0"/>
              </a:rPr>
            </a:br>
            <a:r>
              <a:rPr lang="en-GB" sz="3200" dirty="0">
                <a:latin typeface="Sassoon Primary Std" panose="020B0503020103030203" pitchFamily="34" charset="0"/>
              </a:rPr>
              <a:t>It is based on the recognition that children learn best through play and active learning.</a:t>
            </a:r>
            <a:endParaRPr lang="en-GB" sz="3200" b="1" u="sng" dirty="0">
              <a:latin typeface="Sassoon Primary Std" panose="020B0503020103030203" pitchFamily="34" charset="0"/>
            </a:endParaRPr>
          </a:p>
        </p:txBody>
      </p:sp>
      <p:pic>
        <p:nvPicPr>
          <p:cNvPr id="6" name="Picture 5">
            <a:extLst>
              <a:ext uri="{FF2B5EF4-FFF2-40B4-BE49-F238E27FC236}">
                <a16:creationId xmlns:a16="http://schemas.microsoft.com/office/drawing/2014/main" id="{E4D9788C-610A-45DC-BC46-218580BD717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036381" y="27518"/>
            <a:ext cx="920027" cy="970136"/>
          </a:xfrm>
          <a:prstGeom prst="rect">
            <a:avLst/>
          </a:prstGeom>
        </p:spPr>
      </p:pic>
      <p:pic>
        <p:nvPicPr>
          <p:cNvPr id="7" name="Picture 6">
            <a:extLst>
              <a:ext uri="{FF2B5EF4-FFF2-40B4-BE49-F238E27FC236}">
                <a16:creationId xmlns:a16="http://schemas.microsoft.com/office/drawing/2014/main" id="{34333E50-04A0-49A0-B374-B0584436450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flipH="1">
            <a:off x="154696" y="27518"/>
            <a:ext cx="920027" cy="970136"/>
          </a:xfrm>
          <a:prstGeom prst="rect">
            <a:avLst/>
          </a:prstGeom>
        </p:spPr>
      </p:pic>
      <p:sp>
        <p:nvSpPr>
          <p:cNvPr id="8" name="Title 1">
            <a:extLst>
              <a:ext uri="{FF2B5EF4-FFF2-40B4-BE49-F238E27FC236}">
                <a16:creationId xmlns:a16="http://schemas.microsoft.com/office/drawing/2014/main" id="{A9A48072-907D-4EF7-9B8F-12CB869848E1}"/>
              </a:ext>
            </a:extLst>
          </p:cNvPr>
          <p:cNvSpPr txBox="1">
            <a:spLocks/>
          </p:cNvSpPr>
          <p:nvPr/>
        </p:nvSpPr>
        <p:spPr>
          <a:xfrm>
            <a:off x="717764" y="-222427"/>
            <a:ext cx="7772400" cy="147002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u="sng" dirty="0">
                <a:latin typeface="Sassoon Primary Std" panose="020B0503020103030203" pitchFamily="34" charset="0"/>
              </a:rPr>
              <a:t>What is EYFS?</a:t>
            </a:r>
          </a:p>
        </p:txBody>
      </p:sp>
      <p:pic>
        <p:nvPicPr>
          <p:cNvPr id="16386" name="Picture 2">
            <a:extLst>
              <a:ext uri="{FF2B5EF4-FFF2-40B4-BE49-F238E27FC236}">
                <a16:creationId xmlns:a16="http://schemas.microsoft.com/office/drawing/2014/main" id="{5B4AC2BD-A64D-4792-AD67-4FDEA1537BD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866839">
            <a:off x="347681" y="3038870"/>
            <a:ext cx="1488679" cy="198292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16388" name="Picture 4">
            <a:extLst>
              <a:ext uri="{FF2B5EF4-FFF2-40B4-BE49-F238E27FC236}">
                <a16:creationId xmlns:a16="http://schemas.microsoft.com/office/drawing/2014/main" id="{24F600FE-B9A4-4B8A-86C5-FFF44745138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335905">
            <a:off x="2685677" y="2840968"/>
            <a:ext cx="1337833" cy="178199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16390" name="Picture 6">
            <a:extLst>
              <a:ext uri="{FF2B5EF4-FFF2-40B4-BE49-F238E27FC236}">
                <a16:creationId xmlns:a16="http://schemas.microsoft.com/office/drawing/2014/main" id="{750B06EA-B27D-4366-855C-184DE4EAF3E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0385125">
            <a:off x="5001985" y="2679157"/>
            <a:ext cx="1412466" cy="188212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16394" name="Picture 10">
            <a:extLst>
              <a:ext uri="{FF2B5EF4-FFF2-40B4-BE49-F238E27FC236}">
                <a16:creationId xmlns:a16="http://schemas.microsoft.com/office/drawing/2014/main" id="{670EA9A4-3ECA-476F-B6D8-7E956E3EDC3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75527">
            <a:off x="7179928" y="3046558"/>
            <a:ext cx="1532448" cy="204122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8530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CABD222-78D3-4094-903C-99D1467E9855}"/>
              </a:ext>
            </a:extLst>
          </p:cNvPr>
          <p:cNvSpPr/>
          <p:nvPr/>
        </p:nvSpPr>
        <p:spPr>
          <a:xfrm>
            <a:off x="152771" y="186693"/>
            <a:ext cx="8803637" cy="417841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200" y="100422"/>
            <a:ext cx="8229600" cy="1143000"/>
          </a:xfrm>
        </p:spPr>
        <p:txBody>
          <a:bodyPr/>
          <a:lstStyle/>
          <a:p>
            <a:r>
              <a:rPr lang="en-GB" b="1" dirty="0">
                <a:latin typeface="Sassoon Primary Std" panose="020B0503020103030203" pitchFamily="34" charset="0"/>
              </a:rPr>
              <a:t>We want your child to…</a:t>
            </a:r>
          </a:p>
        </p:txBody>
      </p:sp>
      <p:sp>
        <p:nvSpPr>
          <p:cNvPr id="5" name="TextBox 4"/>
          <p:cNvSpPr txBox="1"/>
          <p:nvPr/>
        </p:nvSpPr>
        <p:spPr>
          <a:xfrm>
            <a:off x="461629" y="1052736"/>
            <a:ext cx="8529600" cy="3123932"/>
          </a:xfrm>
          <a:prstGeom prst="rect">
            <a:avLst/>
          </a:prstGeom>
          <a:noFill/>
        </p:spPr>
        <p:txBody>
          <a:bodyPr wrap="square" rtlCol="0">
            <a:spAutoFit/>
          </a:bodyPr>
          <a:lstStyle/>
          <a:p>
            <a:pPr algn="ctr"/>
            <a:r>
              <a:rPr lang="en-GB" sz="3200" dirty="0">
                <a:latin typeface="Sassoon Primary Std" panose="020B0503020103030203" pitchFamily="34" charset="0"/>
              </a:rPr>
              <a:t>Develop a love for learning</a:t>
            </a:r>
          </a:p>
          <a:p>
            <a:pPr algn="ctr"/>
            <a:endParaRPr lang="en-GB" sz="100" dirty="0">
              <a:latin typeface="Sassoon Primary Std" panose="020B0503020103030203" pitchFamily="34" charset="0"/>
            </a:endParaRPr>
          </a:p>
          <a:p>
            <a:pPr algn="ctr"/>
            <a:r>
              <a:rPr lang="en-GB" sz="3200" dirty="0">
                <a:latin typeface="Sassoon Primary Std" panose="020B0503020103030203" pitchFamily="34" charset="0"/>
              </a:rPr>
              <a:t>Be safe and happy! </a:t>
            </a:r>
          </a:p>
          <a:p>
            <a:pPr algn="ctr"/>
            <a:endParaRPr lang="en-GB" sz="100" dirty="0">
              <a:latin typeface="Sassoon Primary Std" panose="020B0503020103030203" pitchFamily="34" charset="0"/>
            </a:endParaRPr>
          </a:p>
          <a:p>
            <a:pPr algn="ctr"/>
            <a:r>
              <a:rPr lang="en-GB" sz="3200" dirty="0">
                <a:latin typeface="Sassoon Primary Std" panose="020B0503020103030203" pitchFamily="34" charset="0"/>
              </a:rPr>
              <a:t>Form positive relationships</a:t>
            </a:r>
          </a:p>
          <a:p>
            <a:pPr algn="ctr"/>
            <a:endParaRPr lang="en-GB" sz="100" dirty="0">
              <a:latin typeface="Sassoon Primary Std" panose="020B0503020103030203" pitchFamily="34" charset="0"/>
            </a:endParaRPr>
          </a:p>
          <a:p>
            <a:pPr algn="ctr"/>
            <a:r>
              <a:rPr lang="en-GB" sz="3200" dirty="0">
                <a:latin typeface="Sassoon Primary Std" panose="020B0503020103030203" pitchFamily="34" charset="0"/>
              </a:rPr>
              <a:t>Create independence</a:t>
            </a:r>
          </a:p>
          <a:p>
            <a:pPr algn="ctr"/>
            <a:endParaRPr lang="en-GB" sz="100" dirty="0">
              <a:latin typeface="Sassoon Primary Std" panose="020B0503020103030203" pitchFamily="34" charset="0"/>
            </a:endParaRPr>
          </a:p>
          <a:p>
            <a:pPr algn="ctr"/>
            <a:r>
              <a:rPr lang="en-GB" sz="3200" dirty="0">
                <a:latin typeface="Sassoon Primary Std" panose="020B0503020103030203" pitchFamily="34" charset="0"/>
              </a:rPr>
              <a:t>Develop resilience and problem-solving</a:t>
            </a:r>
          </a:p>
          <a:p>
            <a:pPr algn="ctr"/>
            <a:endParaRPr lang="en-GB" sz="100" dirty="0">
              <a:latin typeface="Sassoon Primary Std" panose="020B0503020103030203" pitchFamily="34" charset="0"/>
            </a:endParaRPr>
          </a:p>
          <a:p>
            <a:pPr algn="ctr"/>
            <a:r>
              <a:rPr lang="en-GB" sz="3200" dirty="0">
                <a:latin typeface="Sassoon Primary Std" panose="020B0503020103030203" pitchFamily="34" charset="0"/>
              </a:rPr>
              <a:t>Be creative learners</a:t>
            </a:r>
          </a:p>
        </p:txBody>
      </p:sp>
      <p:pic>
        <p:nvPicPr>
          <p:cNvPr id="2056" name="Picture 8">
            <a:extLst>
              <a:ext uri="{FF2B5EF4-FFF2-40B4-BE49-F238E27FC236}">
                <a16:creationId xmlns:a16="http://schemas.microsoft.com/office/drawing/2014/main" id="{B9716B6C-7F85-44D8-9C30-565721BF0DA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0689" t="17744" r="10689"/>
          <a:stretch/>
        </p:blipFill>
        <p:spPr bwMode="auto">
          <a:xfrm>
            <a:off x="5796136" y="4654556"/>
            <a:ext cx="2512876" cy="1962886"/>
          </a:xfrm>
          <a:prstGeom prst="rect">
            <a:avLst/>
          </a:prstGeom>
          <a:noFill/>
          <a:extLst>
            <a:ext uri="{909E8E84-426E-40DD-AFC4-6F175D3DCCD1}">
              <a14:hiddenFill xmlns:a14="http://schemas.microsoft.com/office/drawing/2010/main">
                <a:solidFill>
                  <a:srgbClr val="FFFFFF"/>
                </a:solidFill>
              </a14:hiddenFill>
            </a:ext>
          </a:extLst>
        </p:spPr>
      </p:pic>
      <p:pic>
        <p:nvPicPr>
          <p:cNvPr id="3" name="bb262d6fb5a0">
            <a:hlinkClick r:id="" action="ppaction://media"/>
            <a:extLst>
              <a:ext uri="{FF2B5EF4-FFF2-40B4-BE49-F238E27FC236}">
                <a16:creationId xmlns:a16="http://schemas.microsoft.com/office/drawing/2014/main" id="{C7BB9D80-378A-4360-BEFC-B0B551967D8B}"/>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058973" y="4653136"/>
            <a:ext cx="3448782" cy="1939940"/>
          </a:xfrm>
          <a:prstGeom prst="rect">
            <a:avLst/>
          </a:prstGeom>
        </p:spPr>
      </p:pic>
      <p:pic>
        <p:nvPicPr>
          <p:cNvPr id="12" name="Picture 11">
            <a:extLst>
              <a:ext uri="{FF2B5EF4-FFF2-40B4-BE49-F238E27FC236}">
                <a16:creationId xmlns:a16="http://schemas.microsoft.com/office/drawing/2014/main" id="{EFB0D0FC-DD64-4794-AF5D-1F900F1BBE84}"/>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091653" y="71525"/>
            <a:ext cx="905188" cy="905188"/>
          </a:xfrm>
          <a:prstGeom prst="rect">
            <a:avLst/>
          </a:prstGeom>
        </p:spPr>
      </p:pic>
      <p:pic>
        <p:nvPicPr>
          <p:cNvPr id="13" name="Picture 12">
            <a:extLst>
              <a:ext uri="{FF2B5EF4-FFF2-40B4-BE49-F238E27FC236}">
                <a16:creationId xmlns:a16="http://schemas.microsoft.com/office/drawing/2014/main" id="{3FC5D06C-EA83-4161-9114-47F2DA94927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flipH="1">
            <a:off x="153785" y="100422"/>
            <a:ext cx="905188" cy="905188"/>
          </a:xfrm>
          <a:prstGeom prst="rect">
            <a:avLst/>
          </a:prstGeom>
        </p:spPr>
      </p:pic>
    </p:spTree>
    <p:extLst>
      <p:ext uri="{BB962C8B-B14F-4D97-AF65-F5344CB8AC3E}">
        <p14:creationId xmlns:p14="http://schemas.microsoft.com/office/powerpoint/2010/main" val="3300536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1000"/>
                                        <p:tgtEl>
                                          <p:spTgt spid="5">
                                            <p:txEl>
                                              <p:pRg st="0" end="0"/>
                                            </p:txEl>
                                          </p:spTgt>
                                        </p:tgtEl>
                                      </p:cBhvr>
                                    </p:animEffect>
                                    <p:anim calcmode="lin" valueType="num">
                                      <p:cBhvr>
                                        <p:cTn id="1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fade">
                                      <p:cBhvr>
                                        <p:cTn id="18" dur="1000"/>
                                        <p:tgtEl>
                                          <p:spTgt spid="5">
                                            <p:txEl>
                                              <p:pRg st="2" end="2"/>
                                            </p:txEl>
                                          </p:spTgt>
                                        </p:tgtEl>
                                      </p:cBhvr>
                                    </p:animEffect>
                                    <p:anim calcmode="lin" valueType="num">
                                      <p:cBhvr>
                                        <p:cTn id="19"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Effect transition="in" filter="fade">
                                      <p:cBhvr>
                                        <p:cTn id="25" dur="1000"/>
                                        <p:tgtEl>
                                          <p:spTgt spid="5">
                                            <p:txEl>
                                              <p:pRg st="4" end="4"/>
                                            </p:txEl>
                                          </p:spTgt>
                                        </p:tgtEl>
                                      </p:cBhvr>
                                    </p:animEffect>
                                    <p:anim calcmode="lin" valueType="num">
                                      <p:cBhvr>
                                        <p:cTn id="2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5">
                                            <p:txEl>
                                              <p:pRg st="6" end="6"/>
                                            </p:txEl>
                                          </p:spTgt>
                                        </p:tgtEl>
                                        <p:attrNameLst>
                                          <p:attrName>style.visibility</p:attrName>
                                        </p:attrNameLst>
                                      </p:cBhvr>
                                      <p:to>
                                        <p:strVal val="visible"/>
                                      </p:to>
                                    </p:set>
                                    <p:animEffect transition="in" filter="fade">
                                      <p:cBhvr>
                                        <p:cTn id="32" dur="1000"/>
                                        <p:tgtEl>
                                          <p:spTgt spid="5">
                                            <p:txEl>
                                              <p:pRg st="6" end="6"/>
                                            </p:txEl>
                                          </p:spTgt>
                                        </p:tgtEl>
                                      </p:cBhvr>
                                    </p:animEffect>
                                    <p:anim calcmode="lin" valueType="num">
                                      <p:cBhvr>
                                        <p:cTn id="33"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5">
                                            <p:txEl>
                                              <p:pRg st="8" end="8"/>
                                            </p:txEl>
                                          </p:spTgt>
                                        </p:tgtEl>
                                        <p:attrNameLst>
                                          <p:attrName>style.visibility</p:attrName>
                                        </p:attrNameLst>
                                      </p:cBhvr>
                                      <p:to>
                                        <p:strVal val="visible"/>
                                      </p:to>
                                    </p:set>
                                    <p:animEffect transition="in" filter="fade">
                                      <p:cBhvr>
                                        <p:cTn id="39" dur="1000"/>
                                        <p:tgtEl>
                                          <p:spTgt spid="5">
                                            <p:txEl>
                                              <p:pRg st="8" end="8"/>
                                            </p:txEl>
                                          </p:spTgt>
                                        </p:tgtEl>
                                      </p:cBhvr>
                                    </p:animEffect>
                                    <p:anim calcmode="lin" valueType="num">
                                      <p:cBhvr>
                                        <p:cTn id="40" dur="1000" fill="hold"/>
                                        <p:tgtEl>
                                          <p:spTgt spid="5">
                                            <p:txEl>
                                              <p:pRg st="8" end="8"/>
                                            </p:txEl>
                                          </p:spTgt>
                                        </p:tgtEl>
                                        <p:attrNameLst>
                                          <p:attrName>ppt_x</p:attrName>
                                        </p:attrNameLst>
                                      </p:cBhvr>
                                      <p:tavLst>
                                        <p:tav tm="0">
                                          <p:val>
                                            <p:strVal val="#ppt_x"/>
                                          </p:val>
                                        </p:tav>
                                        <p:tav tm="100000">
                                          <p:val>
                                            <p:strVal val="#ppt_x"/>
                                          </p:val>
                                        </p:tav>
                                      </p:tavLst>
                                    </p:anim>
                                    <p:anim calcmode="lin" valueType="num">
                                      <p:cBhvr>
                                        <p:cTn id="41" dur="1000" fill="hold"/>
                                        <p:tgtEl>
                                          <p:spTgt spid="5">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5">
                                            <p:txEl>
                                              <p:pRg st="10" end="10"/>
                                            </p:txEl>
                                          </p:spTgt>
                                        </p:tgtEl>
                                        <p:attrNameLst>
                                          <p:attrName>style.visibility</p:attrName>
                                        </p:attrNameLst>
                                      </p:cBhvr>
                                      <p:to>
                                        <p:strVal val="visible"/>
                                      </p:to>
                                    </p:set>
                                    <p:animEffect transition="in" filter="fade">
                                      <p:cBhvr>
                                        <p:cTn id="46" dur="1000"/>
                                        <p:tgtEl>
                                          <p:spTgt spid="5">
                                            <p:txEl>
                                              <p:pRg st="10" end="10"/>
                                            </p:txEl>
                                          </p:spTgt>
                                        </p:tgtEl>
                                      </p:cBhvr>
                                    </p:animEffect>
                                    <p:anim calcmode="lin" valueType="num">
                                      <p:cBhvr>
                                        <p:cTn id="47" dur="1000" fill="hold"/>
                                        <p:tgtEl>
                                          <p:spTgt spid="5">
                                            <p:txEl>
                                              <p:pRg st="10" end="10"/>
                                            </p:txEl>
                                          </p:spTgt>
                                        </p:tgtEl>
                                        <p:attrNameLst>
                                          <p:attrName>ppt_x</p:attrName>
                                        </p:attrNameLst>
                                      </p:cBhvr>
                                      <p:tavLst>
                                        <p:tav tm="0">
                                          <p:val>
                                            <p:strVal val="#ppt_x"/>
                                          </p:val>
                                        </p:tav>
                                        <p:tav tm="100000">
                                          <p:val>
                                            <p:strVal val="#ppt_x"/>
                                          </p:val>
                                        </p:tav>
                                      </p:tavLst>
                                    </p:anim>
                                    <p:anim calcmode="lin" valueType="num">
                                      <p:cBhvr>
                                        <p:cTn id="48" dur="1000" fill="hold"/>
                                        <p:tgtEl>
                                          <p:spTgt spid="5">
                                            <p:txEl>
                                              <p:pRg st="10" end="10"/>
                                            </p:txEl>
                                          </p:spTgt>
                                        </p:tgtEl>
                                        <p:attrNameLst>
                                          <p:attrName>ppt_y</p:attrName>
                                        </p:attrNameLst>
                                      </p:cBhvr>
                                      <p:tavLst>
                                        <p:tav tm="0">
                                          <p:val>
                                            <p:strVal val="#ppt_y+.1"/>
                                          </p:val>
                                        </p:tav>
                                        <p:tav tm="100000">
                                          <p:val>
                                            <p:strVal val="#ppt_y"/>
                                          </p:val>
                                        </p:tav>
                                      </p:tavLst>
                                    </p:anim>
                                  </p:childTnLst>
                                </p:cTn>
                              </p:par>
                            </p:childTnLst>
                          </p:cTn>
                        </p:par>
                        <p:par>
                          <p:cTn id="49" fill="hold">
                            <p:stCondLst>
                              <p:cond delay="1000"/>
                            </p:stCondLst>
                            <p:childTnLst>
                              <p:par>
                                <p:cTn id="50" presetID="1" presetClass="mediacall" presetSubtype="0" fill="hold" nodeType="afterEffect">
                                  <p:stCondLst>
                                    <p:cond delay="0"/>
                                  </p:stCondLst>
                                  <p:childTnLst>
                                    <p:cmd type="call" cmd="playFrom(0.0)">
                                      <p:cBhvr>
                                        <p:cTn id="51" dur="783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52" repeatCount="indefinite" fill="hold" display="0">
                  <p:stCondLst>
                    <p:cond delay="indefinite"/>
                  </p:stCondLst>
                </p:cTn>
                <p:tgtEl>
                  <p:spTgt spid="3"/>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0030637-7B2F-413F-902A-3DD29666D9DB}"/>
              </a:ext>
            </a:extLst>
          </p:cNvPr>
          <p:cNvSpPr/>
          <p:nvPr/>
        </p:nvSpPr>
        <p:spPr>
          <a:xfrm>
            <a:off x="152771" y="186692"/>
            <a:ext cx="8803637" cy="655467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752040" y="239452"/>
            <a:ext cx="7992888" cy="1656184"/>
          </a:xfrm>
        </p:spPr>
        <p:txBody>
          <a:bodyPr>
            <a:normAutofit/>
          </a:bodyPr>
          <a:lstStyle/>
          <a:p>
            <a:r>
              <a:rPr lang="en-GB" sz="4400" b="1" u="sng" dirty="0">
                <a:solidFill>
                  <a:schemeClr val="tx1"/>
                </a:solidFill>
                <a:latin typeface="Sassoon Primary Std" panose="020B0503020103030203" pitchFamily="34" charset="0"/>
              </a:rPr>
              <a:t>Our Reception Classroom</a:t>
            </a:r>
          </a:p>
        </p:txBody>
      </p:sp>
      <p:sp>
        <p:nvSpPr>
          <p:cNvPr id="10" name="TextBox 9"/>
          <p:cNvSpPr txBox="1"/>
          <p:nvPr/>
        </p:nvSpPr>
        <p:spPr>
          <a:xfrm>
            <a:off x="3419872" y="3769951"/>
            <a:ext cx="2880320" cy="369332"/>
          </a:xfrm>
          <a:prstGeom prst="rect">
            <a:avLst/>
          </a:prstGeom>
          <a:noFill/>
        </p:spPr>
        <p:txBody>
          <a:bodyPr wrap="square" rtlCol="0">
            <a:spAutoFit/>
          </a:bodyPr>
          <a:lstStyle/>
          <a:p>
            <a:r>
              <a:rPr lang="en-GB" altLang="en-US" dirty="0">
                <a:solidFill>
                  <a:srgbClr val="000000"/>
                </a:solidFill>
                <a:latin typeface="Comic Sans MS" panose="030F0702030302020204" pitchFamily="66" charset="0"/>
              </a:rPr>
              <a:t>Learning through play</a:t>
            </a:r>
            <a:endParaRPr lang="en-GB" dirty="0"/>
          </a:p>
        </p:txBody>
      </p:sp>
      <p:sp>
        <p:nvSpPr>
          <p:cNvPr id="11" name="TextBox 10"/>
          <p:cNvSpPr txBox="1"/>
          <p:nvPr/>
        </p:nvSpPr>
        <p:spPr>
          <a:xfrm>
            <a:off x="6732240" y="5141797"/>
            <a:ext cx="2703199" cy="923330"/>
          </a:xfrm>
          <a:prstGeom prst="rect">
            <a:avLst/>
          </a:prstGeom>
          <a:noFill/>
        </p:spPr>
        <p:txBody>
          <a:bodyPr wrap="square" rtlCol="0">
            <a:spAutoFit/>
          </a:bodyPr>
          <a:lstStyle/>
          <a:p>
            <a:r>
              <a:rPr lang="en-GB" dirty="0">
                <a:latin typeface="Comic Sans MS" panose="030F0702030302020204" pitchFamily="66" charset="0"/>
              </a:rPr>
              <a:t>Developing independence and thinking skills</a:t>
            </a:r>
          </a:p>
        </p:txBody>
      </p:sp>
      <p:sp>
        <p:nvSpPr>
          <p:cNvPr id="12" name="TextBox 11"/>
          <p:cNvSpPr txBox="1"/>
          <p:nvPr/>
        </p:nvSpPr>
        <p:spPr>
          <a:xfrm>
            <a:off x="140609" y="5141797"/>
            <a:ext cx="2952328" cy="646331"/>
          </a:xfrm>
          <a:prstGeom prst="rect">
            <a:avLst/>
          </a:prstGeom>
          <a:noFill/>
        </p:spPr>
        <p:txBody>
          <a:bodyPr wrap="square" rtlCol="0">
            <a:spAutoFit/>
          </a:bodyPr>
          <a:lstStyle/>
          <a:p>
            <a:r>
              <a:rPr lang="en-GB" dirty="0">
                <a:latin typeface="Comic Sans MS" panose="030F0702030302020204" pitchFamily="66" charset="0"/>
              </a:rPr>
              <a:t>Opportunities to explore and investigate</a:t>
            </a:r>
          </a:p>
        </p:txBody>
      </p:sp>
      <p:pic>
        <p:nvPicPr>
          <p:cNvPr id="14" name="Picture 13"/>
          <p:cNvPicPr/>
          <p:nvPr/>
        </p:nvPicPr>
        <p:blipFill>
          <a:blip r:embed="rId3"/>
          <a:stretch>
            <a:fillRect/>
          </a:stretch>
        </p:blipFill>
        <p:spPr>
          <a:xfrm>
            <a:off x="5020655" y="1203463"/>
            <a:ext cx="3724275" cy="2327276"/>
          </a:xfrm>
          <a:prstGeom prst="rect">
            <a:avLst/>
          </a:prstGeom>
        </p:spPr>
      </p:pic>
      <p:pic>
        <p:nvPicPr>
          <p:cNvPr id="15" name="Picture 14"/>
          <p:cNvPicPr/>
          <p:nvPr/>
        </p:nvPicPr>
        <p:blipFill>
          <a:blip r:embed="rId4">
            <a:extLst>
              <a:ext uri="{28A0092B-C50C-407E-A947-70E740481C1C}">
                <a14:useLocalDpi xmlns:a14="http://schemas.microsoft.com/office/drawing/2010/main" val="0"/>
              </a:ext>
            </a:extLst>
          </a:blip>
          <a:stretch>
            <a:fillRect/>
          </a:stretch>
        </p:blipFill>
        <p:spPr>
          <a:xfrm>
            <a:off x="399072" y="1170838"/>
            <a:ext cx="3724275" cy="2327275"/>
          </a:xfrm>
          <a:prstGeom prst="rect">
            <a:avLst/>
          </a:prstGeom>
        </p:spPr>
      </p:pic>
      <p:pic>
        <p:nvPicPr>
          <p:cNvPr id="16" name="Picture 15"/>
          <p:cNvPicPr/>
          <p:nvPr/>
        </p:nvPicPr>
        <p:blipFill>
          <a:blip r:embed="rId5">
            <a:extLst>
              <a:ext uri="{28A0092B-C50C-407E-A947-70E740481C1C}">
                <a14:useLocalDpi xmlns:a14="http://schemas.microsoft.com/office/drawing/2010/main" val="0"/>
              </a:ext>
            </a:extLst>
          </a:blip>
          <a:stretch>
            <a:fillRect/>
          </a:stretch>
        </p:blipFill>
        <p:spPr>
          <a:xfrm>
            <a:off x="3092937" y="4378495"/>
            <a:ext cx="3164805" cy="2172937"/>
          </a:xfrm>
          <a:prstGeom prst="rect">
            <a:avLst/>
          </a:prstGeom>
        </p:spPr>
      </p:pic>
      <p:pic>
        <p:nvPicPr>
          <p:cNvPr id="13" name="Picture 12">
            <a:extLst>
              <a:ext uri="{FF2B5EF4-FFF2-40B4-BE49-F238E27FC236}">
                <a16:creationId xmlns:a16="http://schemas.microsoft.com/office/drawing/2014/main" id="{C1BF877D-3789-48C6-8F6B-D167044592AC}"/>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8091653" y="71525"/>
            <a:ext cx="905188" cy="905188"/>
          </a:xfrm>
          <a:prstGeom prst="rect">
            <a:avLst/>
          </a:prstGeom>
        </p:spPr>
      </p:pic>
      <p:pic>
        <p:nvPicPr>
          <p:cNvPr id="17" name="Picture 16">
            <a:extLst>
              <a:ext uri="{FF2B5EF4-FFF2-40B4-BE49-F238E27FC236}">
                <a16:creationId xmlns:a16="http://schemas.microsoft.com/office/drawing/2014/main" id="{E7607B88-0EC2-40DE-965F-9E2246282CDF}"/>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flipH="1">
            <a:off x="153785" y="100422"/>
            <a:ext cx="905188" cy="905188"/>
          </a:xfrm>
          <a:prstGeom prst="rect">
            <a:avLst/>
          </a:prstGeom>
        </p:spPr>
      </p:pic>
    </p:spTree>
    <p:extLst>
      <p:ext uri="{BB962C8B-B14F-4D97-AF65-F5344CB8AC3E}">
        <p14:creationId xmlns:p14="http://schemas.microsoft.com/office/powerpoint/2010/main" val="22893677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3167A46-B6B7-4095-87B8-5C2D3E8634BB}"/>
              </a:ext>
            </a:extLst>
          </p:cNvPr>
          <p:cNvSpPr/>
          <p:nvPr/>
        </p:nvSpPr>
        <p:spPr>
          <a:xfrm>
            <a:off x="170181" y="567098"/>
            <a:ext cx="8803637" cy="612599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0683" y="-306369"/>
            <a:ext cx="9167024" cy="1143000"/>
          </a:xfrm>
        </p:spPr>
        <p:txBody>
          <a:bodyPr>
            <a:normAutofit/>
          </a:bodyPr>
          <a:lstStyle/>
          <a:p>
            <a:pPr algn="l"/>
            <a:r>
              <a:rPr lang="en-GB" sz="2800" b="1" dirty="0">
                <a:latin typeface="Sassoon Primary Std" panose="020B0503020103030203" pitchFamily="34" charset="0"/>
              </a:rPr>
              <a:t>Examples of some hands-on learning in the classroom</a:t>
            </a:r>
            <a:r>
              <a:rPr lang="en-GB" sz="4000" b="1" dirty="0">
                <a:latin typeface="Sassoon Primary Std" panose="020B0503020103030203" pitchFamily="34" charset="0"/>
              </a:rPr>
              <a:t>.</a:t>
            </a:r>
            <a:endParaRPr lang="en-GB" sz="4000" dirty="0">
              <a:latin typeface="Sassoon Primary Std" panose="020B0503020103030203" pitchFamily="34" charset="0"/>
            </a:endParaRPr>
          </a:p>
        </p:txBody>
      </p:sp>
      <p:pic>
        <p:nvPicPr>
          <p:cNvPr id="8" name="Picture 7">
            <a:extLst>
              <a:ext uri="{FF2B5EF4-FFF2-40B4-BE49-F238E27FC236}">
                <a16:creationId xmlns:a16="http://schemas.microsoft.com/office/drawing/2014/main" id="{7AD29462-6411-4801-B021-F871724733AD}"/>
              </a:ext>
            </a:extLst>
          </p:cNvPr>
          <p:cNvPicPr>
            <a:picLocks noChangeAspect="1"/>
          </p:cNvPicPr>
          <p:nvPr/>
        </p:nvPicPr>
        <p:blipFill>
          <a:blip r:embed="rId2"/>
          <a:stretch>
            <a:fillRect/>
          </a:stretch>
        </p:blipFill>
        <p:spPr>
          <a:xfrm>
            <a:off x="2470545" y="751263"/>
            <a:ext cx="4176464" cy="2878832"/>
          </a:xfrm>
          <a:prstGeom prst="rect">
            <a:avLst/>
          </a:prstGeom>
        </p:spPr>
      </p:pic>
      <p:pic>
        <p:nvPicPr>
          <p:cNvPr id="4100" name="Picture 4">
            <a:extLst>
              <a:ext uri="{FF2B5EF4-FFF2-40B4-BE49-F238E27FC236}">
                <a16:creationId xmlns:a16="http://schemas.microsoft.com/office/drawing/2014/main" id="{C1A092C7-9303-42D1-B12F-3BC0FD26B28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511" t="29568"/>
          <a:stretch/>
        </p:blipFill>
        <p:spPr bwMode="auto">
          <a:xfrm>
            <a:off x="590871" y="3778465"/>
            <a:ext cx="2756993" cy="285834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D5AE3512-2AEB-4722-8698-8CA37EB1EF66}"/>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flipH="1">
            <a:off x="111236" y="536158"/>
            <a:ext cx="600946" cy="600946"/>
          </a:xfrm>
          <a:prstGeom prst="rect">
            <a:avLst/>
          </a:prstGeom>
        </p:spPr>
      </p:pic>
      <p:pic>
        <p:nvPicPr>
          <p:cNvPr id="10" name="Picture 9">
            <a:extLst>
              <a:ext uri="{FF2B5EF4-FFF2-40B4-BE49-F238E27FC236}">
                <a16:creationId xmlns:a16="http://schemas.microsoft.com/office/drawing/2014/main" id="{BDD368BC-F1A2-450E-A51C-5724A775EA89}"/>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418760" y="536158"/>
            <a:ext cx="600947" cy="600947"/>
          </a:xfrm>
          <a:prstGeom prst="rect">
            <a:avLst/>
          </a:prstGeom>
        </p:spPr>
      </p:pic>
      <p:pic>
        <p:nvPicPr>
          <p:cNvPr id="4102" name="Picture 6">
            <a:extLst>
              <a:ext uri="{FF2B5EF4-FFF2-40B4-BE49-F238E27FC236}">
                <a16:creationId xmlns:a16="http://schemas.microsoft.com/office/drawing/2014/main" id="{F93CB8E0-9DEC-4CD3-9B98-FCDC7455F43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20072" y="3984996"/>
            <a:ext cx="3333057" cy="2501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374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100"/>
                                        </p:tgtEl>
                                        <p:attrNameLst>
                                          <p:attrName>style.visibility</p:attrName>
                                        </p:attrNameLst>
                                      </p:cBhvr>
                                      <p:to>
                                        <p:strVal val="visible"/>
                                      </p:to>
                                    </p:set>
                                    <p:animEffect transition="in" filter="fade">
                                      <p:cBhvr>
                                        <p:cTn id="16" dur="500"/>
                                        <p:tgtEl>
                                          <p:spTgt spid="410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102"/>
                                        </p:tgtEl>
                                        <p:attrNameLst>
                                          <p:attrName>style.visibility</p:attrName>
                                        </p:attrNameLst>
                                      </p:cBhvr>
                                      <p:to>
                                        <p:strVal val="visible"/>
                                      </p:to>
                                    </p:set>
                                    <p:animEffect transition="in" filter="fade">
                                      <p:cBhvr>
                                        <p:cTn id="21" dur="5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D8E8085-C286-470E-9F48-11B08D930892}"/>
              </a:ext>
            </a:extLst>
          </p:cNvPr>
          <p:cNvSpPr/>
          <p:nvPr/>
        </p:nvSpPr>
        <p:spPr>
          <a:xfrm>
            <a:off x="251520" y="186693"/>
            <a:ext cx="8704888" cy="129809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Sassoon Primary Std" panose="020B0503020103030203" pitchFamily="34" charset="0"/>
            </a:endParaRPr>
          </a:p>
        </p:txBody>
      </p:sp>
      <p:pic>
        <p:nvPicPr>
          <p:cNvPr id="5" name="Picture 4">
            <a:extLst>
              <a:ext uri="{FF2B5EF4-FFF2-40B4-BE49-F238E27FC236}">
                <a16:creationId xmlns:a16="http://schemas.microsoft.com/office/drawing/2014/main" id="{99437299-FC96-4637-9496-465FD286066A}"/>
              </a:ext>
            </a:extLst>
          </p:cNvPr>
          <p:cNvPicPr>
            <a:picLocks noChangeAspect="1"/>
          </p:cNvPicPr>
          <p:nvPr/>
        </p:nvPicPr>
        <p:blipFill>
          <a:blip r:embed="rId2"/>
          <a:stretch>
            <a:fillRect/>
          </a:stretch>
        </p:blipFill>
        <p:spPr>
          <a:xfrm>
            <a:off x="827584" y="1660262"/>
            <a:ext cx="7488832" cy="5011045"/>
          </a:xfrm>
          <a:prstGeom prst="rect">
            <a:avLst/>
          </a:prstGeom>
        </p:spPr>
      </p:pic>
      <p:sp>
        <p:nvSpPr>
          <p:cNvPr id="6" name="Rectangle 5">
            <a:extLst>
              <a:ext uri="{FF2B5EF4-FFF2-40B4-BE49-F238E27FC236}">
                <a16:creationId xmlns:a16="http://schemas.microsoft.com/office/drawing/2014/main" id="{82CCABD3-AB84-445F-ABCA-EDDC8CDE5E3B}"/>
              </a:ext>
            </a:extLst>
          </p:cNvPr>
          <p:cNvSpPr/>
          <p:nvPr/>
        </p:nvSpPr>
        <p:spPr>
          <a:xfrm>
            <a:off x="224158" y="260648"/>
            <a:ext cx="8695682" cy="1077218"/>
          </a:xfrm>
          <a:prstGeom prst="rect">
            <a:avLst/>
          </a:prstGeom>
          <a:noFill/>
        </p:spPr>
        <p:txBody>
          <a:bodyPr wrap="square" lIns="91440" tIns="45720" rIns="91440" bIns="45720">
            <a:spAutoFit/>
          </a:bodyPr>
          <a:lstStyle/>
          <a:p>
            <a:pPr algn="ctr"/>
            <a:r>
              <a:rPr lang="en-GB" sz="3200" b="0" cap="none" spc="0" dirty="0">
                <a:ln w="0"/>
                <a:solidFill>
                  <a:schemeClr val="tx1"/>
                </a:solidFill>
                <a:latin typeface="Sassoon Primary Std" panose="020B0503020103030203" pitchFamily="34" charset="0"/>
              </a:rPr>
              <a:t>Fine motor skills – cross-curricular links with maths, communication and language.</a:t>
            </a:r>
          </a:p>
        </p:txBody>
      </p:sp>
    </p:spTree>
    <p:extLst>
      <p:ext uri="{BB962C8B-B14F-4D97-AF65-F5344CB8AC3E}">
        <p14:creationId xmlns:p14="http://schemas.microsoft.com/office/powerpoint/2010/main" val="34690172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28312D7-0652-447B-BE22-358307AE4FB8}"/>
              </a:ext>
            </a:extLst>
          </p:cNvPr>
          <p:cNvSpPr/>
          <p:nvPr/>
        </p:nvSpPr>
        <p:spPr>
          <a:xfrm>
            <a:off x="251520" y="186693"/>
            <a:ext cx="8704888" cy="129809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Sassoon Primary Std" panose="020B0503020103030203" pitchFamily="34" charset="0"/>
            </a:endParaRPr>
          </a:p>
        </p:txBody>
      </p:sp>
      <p:pic>
        <p:nvPicPr>
          <p:cNvPr id="4" name="Picture 3">
            <a:extLst>
              <a:ext uri="{FF2B5EF4-FFF2-40B4-BE49-F238E27FC236}">
                <a16:creationId xmlns:a16="http://schemas.microsoft.com/office/drawing/2014/main" id="{07ECCEA7-CC76-46FA-A7CF-C942F80C5F63}"/>
              </a:ext>
            </a:extLst>
          </p:cNvPr>
          <p:cNvPicPr>
            <a:picLocks noChangeAspect="1"/>
          </p:cNvPicPr>
          <p:nvPr/>
        </p:nvPicPr>
        <p:blipFill>
          <a:blip r:embed="rId2"/>
          <a:stretch>
            <a:fillRect/>
          </a:stretch>
        </p:blipFill>
        <p:spPr>
          <a:xfrm>
            <a:off x="1547664" y="1559223"/>
            <a:ext cx="6336704" cy="5081160"/>
          </a:xfrm>
          <a:prstGeom prst="rect">
            <a:avLst/>
          </a:prstGeom>
        </p:spPr>
      </p:pic>
      <p:sp>
        <p:nvSpPr>
          <p:cNvPr id="7" name="Rectangle 6">
            <a:extLst>
              <a:ext uri="{FF2B5EF4-FFF2-40B4-BE49-F238E27FC236}">
                <a16:creationId xmlns:a16="http://schemas.microsoft.com/office/drawing/2014/main" id="{29E47922-8B68-4B0F-AB1A-193F09686A8D}"/>
              </a:ext>
            </a:extLst>
          </p:cNvPr>
          <p:cNvSpPr/>
          <p:nvPr/>
        </p:nvSpPr>
        <p:spPr>
          <a:xfrm>
            <a:off x="421814" y="217617"/>
            <a:ext cx="8695682" cy="1077218"/>
          </a:xfrm>
          <a:prstGeom prst="rect">
            <a:avLst/>
          </a:prstGeom>
          <a:noFill/>
        </p:spPr>
        <p:txBody>
          <a:bodyPr wrap="square" lIns="91440" tIns="45720" rIns="91440" bIns="45720">
            <a:spAutoFit/>
          </a:bodyPr>
          <a:lstStyle/>
          <a:p>
            <a:pPr algn="ctr"/>
            <a:r>
              <a:rPr lang="en-GB" sz="3200" b="0" cap="none" spc="0" dirty="0">
                <a:ln w="0"/>
                <a:solidFill>
                  <a:schemeClr val="tx1"/>
                </a:solidFill>
                <a:latin typeface="Sassoon Primary Std" panose="020B0503020103030203" pitchFamily="34" charset="0"/>
              </a:rPr>
              <a:t>Fine motor skills – cross-curricular links with literacy, communication and language.</a:t>
            </a:r>
          </a:p>
        </p:txBody>
      </p:sp>
    </p:spTree>
    <p:extLst>
      <p:ext uri="{BB962C8B-B14F-4D97-AF65-F5344CB8AC3E}">
        <p14:creationId xmlns:p14="http://schemas.microsoft.com/office/powerpoint/2010/main" val="435036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D6BD092-D684-4782-852B-57E12D7471A6}"/>
              </a:ext>
            </a:extLst>
          </p:cNvPr>
          <p:cNvSpPr/>
          <p:nvPr/>
        </p:nvSpPr>
        <p:spPr>
          <a:xfrm>
            <a:off x="251520" y="186693"/>
            <a:ext cx="8704888" cy="129809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Sassoon Primary Std" panose="020B0503020103030203" pitchFamily="34" charset="0"/>
            </a:endParaRPr>
          </a:p>
        </p:txBody>
      </p:sp>
      <p:pic>
        <p:nvPicPr>
          <p:cNvPr id="3" name="Picture 2">
            <a:extLst>
              <a:ext uri="{FF2B5EF4-FFF2-40B4-BE49-F238E27FC236}">
                <a16:creationId xmlns:a16="http://schemas.microsoft.com/office/drawing/2014/main" id="{1C8C383F-27A3-4B9B-A08D-0DF1F2B4B364}"/>
              </a:ext>
            </a:extLst>
          </p:cNvPr>
          <p:cNvPicPr>
            <a:picLocks noChangeAspect="1"/>
          </p:cNvPicPr>
          <p:nvPr/>
        </p:nvPicPr>
        <p:blipFill>
          <a:blip r:embed="rId2"/>
          <a:stretch>
            <a:fillRect/>
          </a:stretch>
        </p:blipFill>
        <p:spPr>
          <a:xfrm>
            <a:off x="1657524" y="1716777"/>
            <a:ext cx="6296495" cy="4870571"/>
          </a:xfrm>
          <a:prstGeom prst="rect">
            <a:avLst/>
          </a:prstGeom>
        </p:spPr>
      </p:pic>
      <p:sp>
        <p:nvSpPr>
          <p:cNvPr id="2" name="Rectangle 1">
            <a:extLst>
              <a:ext uri="{FF2B5EF4-FFF2-40B4-BE49-F238E27FC236}">
                <a16:creationId xmlns:a16="http://schemas.microsoft.com/office/drawing/2014/main" id="{399F400F-BF96-43FF-A98F-6EAD4A39AE9A}"/>
              </a:ext>
            </a:extLst>
          </p:cNvPr>
          <p:cNvSpPr/>
          <p:nvPr/>
        </p:nvSpPr>
        <p:spPr>
          <a:xfrm>
            <a:off x="467544" y="420240"/>
            <a:ext cx="8676456" cy="830997"/>
          </a:xfrm>
          <a:prstGeom prst="rect">
            <a:avLst/>
          </a:prstGeom>
          <a:noFill/>
        </p:spPr>
        <p:txBody>
          <a:bodyPr wrap="square" lIns="91440" tIns="45720" rIns="91440" bIns="45720">
            <a:spAutoFit/>
          </a:bodyPr>
          <a:lstStyle/>
          <a:p>
            <a:pPr algn="ctr"/>
            <a:r>
              <a:rPr lang="en-GB" sz="2400" b="0" cap="none" spc="0" dirty="0">
                <a:ln w="0"/>
                <a:solidFill>
                  <a:schemeClr val="tx1"/>
                </a:solidFill>
                <a:latin typeface="Sassoon Primary" pitchFamily="50" charset="0"/>
              </a:rPr>
              <a:t>Story telling trays  – Links to maths, Understanding the world, communication and language, PSHE, PSED.</a:t>
            </a:r>
          </a:p>
        </p:txBody>
      </p:sp>
    </p:spTree>
    <p:extLst>
      <p:ext uri="{BB962C8B-B14F-4D97-AF65-F5344CB8AC3E}">
        <p14:creationId xmlns:p14="http://schemas.microsoft.com/office/powerpoint/2010/main" val="214909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50B9A5B-16AD-4E8F-A80A-11CFB53010DD}"/>
              </a:ext>
            </a:extLst>
          </p:cNvPr>
          <p:cNvSpPr/>
          <p:nvPr/>
        </p:nvSpPr>
        <p:spPr>
          <a:xfrm>
            <a:off x="373268" y="0"/>
            <a:ext cx="5638891" cy="6822949"/>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Sassoon Primary Std" panose="020B0503020103030203" pitchFamily="34" charset="0"/>
            </a:endParaRPr>
          </a:p>
        </p:txBody>
      </p:sp>
      <p:sp>
        <p:nvSpPr>
          <p:cNvPr id="7" name="Title 1">
            <a:extLst>
              <a:ext uri="{FF2B5EF4-FFF2-40B4-BE49-F238E27FC236}">
                <a16:creationId xmlns:a16="http://schemas.microsoft.com/office/drawing/2014/main" id="{8F2BA73D-BADC-4129-BDAA-7C31A70CFD1F}"/>
              </a:ext>
            </a:extLst>
          </p:cNvPr>
          <p:cNvSpPr txBox="1">
            <a:spLocks/>
          </p:cNvSpPr>
          <p:nvPr/>
        </p:nvSpPr>
        <p:spPr>
          <a:xfrm>
            <a:off x="373269" y="2996952"/>
            <a:ext cx="5592728" cy="147002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800" dirty="0">
                <a:latin typeface="Sassoon Primary Std" panose="020B0503020103030203" pitchFamily="34" charset="0"/>
              </a:rPr>
              <a:t>The focus in the first term is on communication and language skills, and the characteristics of affective learning. </a:t>
            </a:r>
          </a:p>
          <a:p>
            <a:endParaRPr lang="en-GB" sz="2800" b="1" dirty="0">
              <a:latin typeface="Comic Sans MS" panose="030F0702030302020204" pitchFamily="66" charset="0"/>
            </a:endParaRPr>
          </a:p>
          <a:p>
            <a:r>
              <a:rPr lang="en-GB" sz="2800" dirty="0">
                <a:latin typeface="Sassoon Primary Std" panose="020B0503020103030203" pitchFamily="34" charset="0"/>
              </a:rPr>
              <a:t>Active, engaging, and thinking activities.</a:t>
            </a:r>
          </a:p>
          <a:p>
            <a:pPr marL="342900" indent="-342900">
              <a:buFontTx/>
              <a:buChar char="-"/>
            </a:pPr>
            <a:endParaRPr lang="en-GB" sz="2800" b="1" dirty="0">
              <a:latin typeface="Comic Sans MS" panose="030F0702030302020204" pitchFamily="66" charset="0"/>
            </a:endParaRPr>
          </a:p>
          <a:p>
            <a:r>
              <a:rPr lang="en-GB" sz="2800" dirty="0">
                <a:latin typeface="Sassoon Primary Std" panose="020B0503020103030203" pitchFamily="34" charset="0"/>
              </a:rPr>
              <a:t>But most importantly, the social communication and interaction is prime focus in order for the children to successfully access other the areas of the curriculum .</a:t>
            </a:r>
          </a:p>
        </p:txBody>
      </p:sp>
      <p:sp>
        <p:nvSpPr>
          <p:cNvPr id="10" name="Title 1">
            <a:extLst>
              <a:ext uri="{FF2B5EF4-FFF2-40B4-BE49-F238E27FC236}">
                <a16:creationId xmlns:a16="http://schemas.microsoft.com/office/drawing/2014/main" id="{9D95559E-4D2E-4379-AFBF-3F20CF407DAF}"/>
              </a:ext>
            </a:extLst>
          </p:cNvPr>
          <p:cNvSpPr>
            <a:spLocks noGrp="1"/>
          </p:cNvSpPr>
          <p:nvPr>
            <p:ph type="ctrTitle"/>
          </p:nvPr>
        </p:nvSpPr>
        <p:spPr>
          <a:xfrm>
            <a:off x="-540568" y="-301038"/>
            <a:ext cx="7772400" cy="1470025"/>
          </a:xfrm>
        </p:spPr>
        <p:txBody>
          <a:bodyPr/>
          <a:lstStyle/>
          <a:p>
            <a:r>
              <a:rPr lang="en-GB" b="1" u="sng" dirty="0">
                <a:latin typeface="Sassoon Primary Std" panose="020B0503020103030203" pitchFamily="34" charset="0"/>
              </a:rPr>
              <a:t>Learning Focus</a:t>
            </a:r>
          </a:p>
        </p:txBody>
      </p:sp>
      <p:pic>
        <p:nvPicPr>
          <p:cNvPr id="7172" name="Picture 4">
            <a:extLst>
              <a:ext uri="{FF2B5EF4-FFF2-40B4-BE49-F238E27FC236}">
                <a16:creationId xmlns:a16="http://schemas.microsoft.com/office/drawing/2014/main" id="{BB0949D2-D9D8-4237-9C45-817E9E81C0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6777" y="630257"/>
            <a:ext cx="2134696" cy="1608283"/>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a:extLst>
              <a:ext uri="{FF2B5EF4-FFF2-40B4-BE49-F238E27FC236}">
                <a16:creationId xmlns:a16="http://schemas.microsoft.com/office/drawing/2014/main" id="{E468180D-4EAE-4258-BBFC-34D0FF0DAB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7325" y="4293096"/>
            <a:ext cx="2153986" cy="162281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03A7B41B-12CB-4E8A-B9E8-DF3BA5C70220}"/>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flipH="1">
            <a:off x="407478" y="35051"/>
            <a:ext cx="595207" cy="595207"/>
          </a:xfrm>
          <a:prstGeom prst="rect">
            <a:avLst/>
          </a:prstGeom>
        </p:spPr>
      </p:pic>
      <p:pic>
        <p:nvPicPr>
          <p:cNvPr id="14" name="Picture 13">
            <a:extLst>
              <a:ext uri="{FF2B5EF4-FFF2-40B4-BE49-F238E27FC236}">
                <a16:creationId xmlns:a16="http://schemas.microsoft.com/office/drawing/2014/main" id="{BA981553-2A58-48FD-A7CD-65BAF37EFD25}"/>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416952" y="35050"/>
            <a:ext cx="595207" cy="595207"/>
          </a:xfrm>
          <a:prstGeom prst="rect">
            <a:avLst/>
          </a:prstGeom>
        </p:spPr>
      </p:pic>
    </p:spTree>
    <p:extLst>
      <p:ext uri="{BB962C8B-B14F-4D97-AF65-F5344CB8AC3E}">
        <p14:creationId xmlns:p14="http://schemas.microsoft.com/office/powerpoint/2010/main" val="235457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208072"/>
            <a:ext cx="8892480" cy="1470025"/>
          </a:xfrm>
        </p:spPr>
        <p:txBody>
          <a:bodyPr>
            <a:normAutofit/>
          </a:bodyPr>
          <a:lstStyle/>
          <a:p>
            <a:pPr algn="l"/>
            <a:r>
              <a:rPr lang="en-GB" sz="3200" b="1" u="sng" dirty="0">
                <a:latin typeface="Sassoon Primary Std" panose="020B0503020103030203" pitchFamily="34" charset="0"/>
              </a:rPr>
              <a:t>A typical day in Reception in the first term.  </a:t>
            </a:r>
          </a:p>
        </p:txBody>
      </p:sp>
      <p:graphicFrame>
        <p:nvGraphicFramePr>
          <p:cNvPr id="3" name="Table 2">
            <a:extLst>
              <a:ext uri="{FF2B5EF4-FFF2-40B4-BE49-F238E27FC236}">
                <a16:creationId xmlns:a16="http://schemas.microsoft.com/office/drawing/2014/main" id="{8FDFCE1E-77B4-42F6-8933-2A108CD68EF7}"/>
              </a:ext>
            </a:extLst>
          </p:cNvPr>
          <p:cNvGraphicFramePr>
            <a:graphicFrameLocks noGrp="1"/>
          </p:cNvGraphicFramePr>
          <p:nvPr>
            <p:extLst>
              <p:ext uri="{D42A27DB-BD31-4B8C-83A1-F6EECF244321}">
                <p14:modId xmlns:p14="http://schemas.microsoft.com/office/powerpoint/2010/main" val="1903295871"/>
              </p:ext>
            </p:extLst>
          </p:nvPr>
        </p:nvGraphicFramePr>
        <p:xfrm>
          <a:off x="971600" y="1268760"/>
          <a:ext cx="7427168" cy="4987543"/>
        </p:xfrm>
        <a:graphic>
          <a:graphicData uri="http://schemas.openxmlformats.org/drawingml/2006/table">
            <a:tbl>
              <a:tblPr firstRow="1" bandRow="1">
                <a:tableStyleId>{2D5ABB26-0587-4C30-8999-92F81FD0307C}</a:tableStyleId>
              </a:tblPr>
              <a:tblGrid>
                <a:gridCol w="1440160">
                  <a:extLst>
                    <a:ext uri="{9D8B030D-6E8A-4147-A177-3AD203B41FA5}">
                      <a16:colId xmlns:a16="http://schemas.microsoft.com/office/drawing/2014/main" val="3551733695"/>
                    </a:ext>
                  </a:extLst>
                </a:gridCol>
                <a:gridCol w="5987008">
                  <a:extLst>
                    <a:ext uri="{9D8B030D-6E8A-4147-A177-3AD203B41FA5}">
                      <a16:colId xmlns:a16="http://schemas.microsoft.com/office/drawing/2014/main" val="1777236069"/>
                    </a:ext>
                  </a:extLst>
                </a:gridCol>
              </a:tblGrid>
              <a:tr h="523047">
                <a:tc>
                  <a:txBody>
                    <a:bodyPr/>
                    <a:lstStyle/>
                    <a:p>
                      <a:endParaRPr lang="en-GB"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50000"/>
                      </a:schemeClr>
                    </a:solidFill>
                  </a:tcPr>
                </a:tc>
                <a:tc>
                  <a:txBody>
                    <a:bodyPr/>
                    <a:lstStyle/>
                    <a:p>
                      <a:pPr algn="ctr"/>
                      <a:r>
                        <a:rPr lang="en-GB" b="1" baseline="0" dirty="0">
                          <a:latin typeface="Sassoon Primary Std" panose="020B0503020103030203" pitchFamily="34" charset="0"/>
                        </a:rPr>
                        <a:t>Timetable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3132573364"/>
                  </a:ext>
                </a:extLst>
              </a:tr>
              <a:tr h="523047">
                <a:tc>
                  <a:txBody>
                    <a:bodyPr/>
                    <a:lstStyle/>
                    <a:p>
                      <a:r>
                        <a:rPr lang="en-GB" dirty="0">
                          <a:latin typeface="Sassoon Primary Std" panose="020B0503020103030203" pitchFamily="34" charset="0"/>
                        </a:rPr>
                        <a:t>8.30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r>
                        <a:rPr lang="en-GB" baseline="0" dirty="0">
                          <a:latin typeface="Sassoon Primary Std" panose="020B0503020103030203" pitchFamily="34" charset="0"/>
                        </a:rPr>
                        <a:t>Self-register, explore and learn or groovy groups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extLst>
                  <a:ext uri="{0D108BD9-81ED-4DB2-BD59-A6C34878D82A}">
                    <a16:rowId xmlns:a16="http://schemas.microsoft.com/office/drawing/2014/main" val="2886146425"/>
                  </a:ext>
                </a:extLst>
              </a:tr>
              <a:tr h="489346">
                <a:tc>
                  <a:txBody>
                    <a:bodyPr/>
                    <a:lstStyle/>
                    <a:p>
                      <a:r>
                        <a:rPr lang="en-GB" dirty="0">
                          <a:latin typeface="Sassoon Primary Std" panose="020B0503020103030203" pitchFamily="34" charset="0"/>
                        </a:rPr>
                        <a:t>9.00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latin typeface="Sassoon Primary Std" panose="020B0503020103030203" pitchFamily="34" charset="0"/>
                        </a:rPr>
                        <a:t>Phonics – Little </a:t>
                      </a:r>
                      <a:r>
                        <a:rPr lang="en-GB" dirty="0" err="1">
                          <a:latin typeface="Sassoon Primary Std" panose="020B0503020103030203" pitchFamily="34" charset="0"/>
                        </a:rPr>
                        <a:t>Wandle</a:t>
                      </a:r>
                      <a:endParaRPr lang="en-GB" dirty="0">
                        <a:latin typeface="Sassoon Primary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extLst>
                  <a:ext uri="{0D108BD9-81ED-4DB2-BD59-A6C34878D82A}">
                    <a16:rowId xmlns:a16="http://schemas.microsoft.com/office/drawing/2014/main" val="3971273747"/>
                  </a:ext>
                </a:extLst>
              </a:tr>
              <a:tr h="500580">
                <a:tc>
                  <a:txBody>
                    <a:bodyPr/>
                    <a:lstStyle/>
                    <a:p>
                      <a:r>
                        <a:rPr lang="en-GB" dirty="0">
                          <a:latin typeface="Sassoon Primary Std" panose="020B0503020103030203" pitchFamily="34" charset="0"/>
                        </a:rPr>
                        <a:t>9.20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Sassoon Primary Std" panose="020B0503020103030203" pitchFamily="34" charset="0"/>
                        </a:rPr>
                        <a:t>Rolling snack and explore and learn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extLst>
                  <a:ext uri="{0D108BD9-81ED-4DB2-BD59-A6C34878D82A}">
                    <a16:rowId xmlns:a16="http://schemas.microsoft.com/office/drawing/2014/main" val="732704607"/>
                  </a:ext>
                </a:extLst>
              </a:tr>
              <a:tr h="473175">
                <a:tc>
                  <a:txBody>
                    <a:bodyPr/>
                    <a:lstStyle/>
                    <a:p>
                      <a:r>
                        <a:rPr lang="en-GB" dirty="0">
                          <a:latin typeface="Sassoon Primary Std" panose="020B0503020103030203" pitchFamily="34" charset="0"/>
                        </a:rPr>
                        <a:t>11.10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r>
                        <a:rPr lang="en-GB" dirty="0">
                          <a:latin typeface="Sassoon Primary Std" panose="020B0503020103030203" pitchFamily="34" charset="0"/>
                        </a:rPr>
                        <a:t>Fun with numbers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extLst>
                  <a:ext uri="{0D108BD9-81ED-4DB2-BD59-A6C34878D82A}">
                    <a16:rowId xmlns:a16="http://schemas.microsoft.com/office/drawing/2014/main" val="1049098094"/>
                  </a:ext>
                </a:extLst>
              </a:tr>
              <a:tr h="473175">
                <a:tc>
                  <a:txBody>
                    <a:bodyPr/>
                    <a:lstStyle/>
                    <a:p>
                      <a:r>
                        <a:rPr lang="en-GB" dirty="0">
                          <a:latin typeface="Sassoon Primary Std" panose="020B0503020103030203" pitchFamily="34" charset="0"/>
                        </a:rPr>
                        <a:t>11.45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latin typeface="Sassoon Primary Std" panose="020B0503020103030203" pitchFamily="34" charset="0"/>
                        </a:rPr>
                        <a:t>Lunch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extLst>
                  <a:ext uri="{0D108BD9-81ED-4DB2-BD59-A6C34878D82A}">
                    <a16:rowId xmlns:a16="http://schemas.microsoft.com/office/drawing/2014/main" val="2971471968"/>
                  </a:ext>
                </a:extLst>
              </a:tr>
              <a:tr h="538539">
                <a:tc>
                  <a:txBody>
                    <a:bodyPr/>
                    <a:lstStyle/>
                    <a:p>
                      <a:r>
                        <a:rPr lang="en-GB" dirty="0">
                          <a:latin typeface="Sassoon Primary Std" panose="020B0503020103030203" pitchFamily="34" charset="0"/>
                        </a:rPr>
                        <a:t>12:50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r>
                        <a:rPr lang="en-GB" b="0" dirty="0">
                          <a:latin typeface="Sassoon Primary Std" panose="020B0503020103030203" pitchFamily="34" charset="0"/>
                        </a:rPr>
                        <a:t>Ready regulate and afternoon register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extLst>
                  <a:ext uri="{0D108BD9-81ED-4DB2-BD59-A6C34878D82A}">
                    <a16:rowId xmlns:a16="http://schemas.microsoft.com/office/drawing/2014/main" val="383938039"/>
                  </a:ext>
                </a:extLst>
              </a:tr>
              <a:tr h="494963">
                <a:tc>
                  <a:txBody>
                    <a:bodyPr/>
                    <a:lstStyle/>
                    <a:p>
                      <a:r>
                        <a:rPr lang="en-GB" dirty="0">
                          <a:latin typeface="Sassoon Primary Std" panose="020B0503020103030203" pitchFamily="34" charset="0"/>
                        </a:rPr>
                        <a:t>1.00 - 2.30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r>
                        <a:rPr lang="en-GB" b="0" dirty="0">
                          <a:latin typeface="Sassoon Primary Std" panose="020B0503020103030203" pitchFamily="34" charset="0"/>
                        </a:rPr>
                        <a:t>Explore and learn and Individual reads.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extLst>
                  <a:ext uri="{0D108BD9-81ED-4DB2-BD59-A6C34878D82A}">
                    <a16:rowId xmlns:a16="http://schemas.microsoft.com/office/drawing/2014/main" val="3193488437"/>
                  </a:ext>
                </a:extLst>
              </a:tr>
              <a:tr h="494963">
                <a:tc>
                  <a:txBody>
                    <a:bodyPr/>
                    <a:lstStyle/>
                    <a:p>
                      <a:r>
                        <a:rPr lang="en-GB" dirty="0">
                          <a:latin typeface="Sassoon Primary Std" panose="020B0503020103030203" pitchFamily="34" charset="0"/>
                        </a:rPr>
                        <a:t>2.50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r>
                        <a:rPr lang="en-GB" b="0" dirty="0">
                          <a:latin typeface="Sassoon Primary Std" panose="020B0503020103030203" pitchFamily="34" charset="0"/>
                        </a:rPr>
                        <a:t>Story and 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extLst>
                  <a:ext uri="{0D108BD9-81ED-4DB2-BD59-A6C34878D82A}">
                    <a16:rowId xmlns:a16="http://schemas.microsoft.com/office/drawing/2014/main" val="988645522"/>
                  </a:ext>
                </a:extLst>
              </a:tr>
              <a:tr h="47670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Sassoon Primary Std" panose="020B0503020103030203" pitchFamily="34" charset="0"/>
                        </a:rPr>
                        <a:t>3pm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latin typeface="Sassoon Primary Std" panose="020B0503020103030203" pitchFamily="34" charset="0"/>
                        </a:rPr>
                        <a:t>Home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extLst>
                  <a:ext uri="{0D108BD9-81ED-4DB2-BD59-A6C34878D82A}">
                    <a16:rowId xmlns:a16="http://schemas.microsoft.com/office/drawing/2014/main" val="514702540"/>
                  </a:ext>
                </a:extLst>
              </a:tr>
            </a:tbl>
          </a:graphicData>
        </a:graphic>
      </p:graphicFrame>
    </p:spTree>
    <p:extLst>
      <p:ext uri="{BB962C8B-B14F-4D97-AF65-F5344CB8AC3E}">
        <p14:creationId xmlns:p14="http://schemas.microsoft.com/office/powerpoint/2010/main" val="33034191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CED2AF7-1912-4F7D-9BFD-DEFBE1FDBD75}"/>
              </a:ext>
            </a:extLst>
          </p:cNvPr>
          <p:cNvSpPr/>
          <p:nvPr/>
        </p:nvSpPr>
        <p:spPr>
          <a:xfrm>
            <a:off x="251520" y="186693"/>
            <a:ext cx="8704888" cy="101006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Sassoon Primary Std" panose="020B0503020103030203" pitchFamily="34" charset="0"/>
            </a:endParaRPr>
          </a:p>
        </p:txBody>
      </p:sp>
      <p:sp>
        <p:nvSpPr>
          <p:cNvPr id="2" name="Title 1"/>
          <p:cNvSpPr>
            <a:spLocks noGrp="1"/>
          </p:cNvSpPr>
          <p:nvPr>
            <p:ph type="title"/>
          </p:nvPr>
        </p:nvSpPr>
        <p:spPr>
          <a:xfrm>
            <a:off x="628082" y="120223"/>
            <a:ext cx="8229600" cy="1143000"/>
          </a:xfrm>
        </p:spPr>
        <p:txBody>
          <a:bodyPr>
            <a:normAutofit/>
          </a:bodyPr>
          <a:lstStyle/>
          <a:p>
            <a:r>
              <a:rPr lang="en-GB" b="1" u="sng" dirty="0">
                <a:latin typeface="Sassoon Primary Std" panose="020B0503020103030203" pitchFamily="34" charset="0"/>
              </a:rPr>
              <a:t>Learning can be messy!</a:t>
            </a:r>
            <a:endParaRPr lang="en-GB" u="sng" dirty="0">
              <a:latin typeface="Sassoon Primary Std" panose="020B0503020103030203" pitchFamily="34" charset="0"/>
            </a:endParaRPr>
          </a:p>
        </p:txBody>
      </p:sp>
      <p:pic>
        <p:nvPicPr>
          <p:cNvPr id="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383" t="3104" r="8460" b="7069"/>
          <a:stretch/>
        </p:blipFill>
        <p:spPr bwMode="auto">
          <a:xfrm>
            <a:off x="971600" y="1329693"/>
            <a:ext cx="7200800" cy="4868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p:cNvPicPr>
          <p:nvPr/>
        </p:nvPicPr>
        <p:blipFill>
          <a:blip r:embed="rId3"/>
          <a:stretch>
            <a:fillRect/>
          </a:stretch>
        </p:blipFill>
        <p:spPr>
          <a:xfrm>
            <a:off x="5072679" y="3356992"/>
            <a:ext cx="411474" cy="504056"/>
          </a:xfrm>
          <a:prstGeom prst="rect">
            <a:avLst/>
          </a:prstGeom>
        </p:spPr>
      </p:pic>
      <p:pic>
        <p:nvPicPr>
          <p:cNvPr id="8" name="Picture 7">
            <a:extLst>
              <a:ext uri="{FF2B5EF4-FFF2-40B4-BE49-F238E27FC236}">
                <a16:creationId xmlns:a16="http://schemas.microsoft.com/office/drawing/2014/main" id="{87FA7D2A-4EC2-4941-82CD-F0E6C48AABEF}"/>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flipH="1">
            <a:off x="251520" y="184700"/>
            <a:ext cx="595207" cy="595207"/>
          </a:xfrm>
          <a:prstGeom prst="rect">
            <a:avLst/>
          </a:prstGeom>
        </p:spPr>
      </p:pic>
      <p:pic>
        <p:nvPicPr>
          <p:cNvPr id="9" name="Picture 8">
            <a:extLst>
              <a:ext uri="{FF2B5EF4-FFF2-40B4-BE49-F238E27FC236}">
                <a16:creationId xmlns:a16="http://schemas.microsoft.com/office/drawing/2014/main" id="{4BAEF522-512A-4399-A503-AB8F2C4237F4}"/>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361201" y="184699"/>
            <a:ext cx="595207" cy="595207"/>
          </a:xfrm>
          <a:prstGeom prst="rect">
            <a:avLst/>
          </a:prstGeom>
        </p:spPr>
      </p:pic>
    </p:spTree>
    <p:extLst>
      <p:ext uri="{BB962C8B-B14F-4D97-AF65-F5344CB8AC3E}">
        <p14:creationId xmlns:p14="http://schemas.microsoft.com/office/powerpoint/2010/main" val="21409939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12CFC34-DA62-47E1-B7C8-593AFBE8F839}"/>
              </a:ext>
            </a:extLst>
          </p:cNvPr>
          <p:cNvSpPr/>
          <p:nvPr/>
        </p:nvSpPr>
        <p:spPr>
          <a:xfrm>
            <a:off x="251520" y="186693"/>
            <a:ext cx="8704888" cy="91985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Sassoon Primary Std" panose="020B0503020103030203" pitchFamily="34" charset="0"/>
            </a:endParaRPr>
          </a:p>
        </p:txBody>
      </p:sp>
      <p:pic>
        <p:nvPicPr>
          <p:cNvPr id="12" name="Picture 11">
            <a:extLst>
              <a:ext uri="{FF2B5EF4-FFF2-40B4-BE49-F238E27FC236}">
                <a16:creationId xmlns:a16="http://schemas.microsoft.com/office/drawing/2014/main" id="{6819476C-7DE8-4807-9852-4341D9092810}"/>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flipH="1">
            <a:off x="39747" y="15843"/>
            <a:ext cx="595207" cy="589192"/>
          </a:xfrm>
          <a:prstGeom prst="rect">
            <a:avLst/>
          </a:prstGeom>
        </p:spPr>
      </p:pic>
      <p:pic>
        <p:nvPicPr>
          <p:cNvPr id="13" name="Picture 12">
            <a:extLst>
              <a:ext uri="{FF2B5EF4-FFF2-40B4-BE49-F238E27FC236}">
                <a16:creationId xmlns:a16="http://schemas.microsoft.com/office/drawing/2014/main" id="{9AC64C59-D0BA-42E1-A90A-3789F9754EE7}"/>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516597" y="15843"/>
            <a:ext cx="595207" cy="589192"/>
          </a:xfrm>
          <a:prstGeom prst="rect">
            <a:avLst/>
          </a:prstGeom>
        </p:spPr>
      </p:pic>
      <p:sp>
        <p:nvSpPr>
          <p:cNvPr id="2" name="Title 1"/>
          <p:cNvSpPr>
            <a:spLocks noGrp="1"/>
          </p:cNvSpPr>
          <p:nvPr>
            <p:ph type="ctrTitle"/>
          </p:nvPr>
        </p:nvSpPr>
        <p:spPr>
          <a:xfrm>
            <a:off x="899592" y="0"/>
            <a:ext cx="7772400" cy="1008112"/>
          </a:xfrm>
        </p:spPr>
        <p:txBody>
          <a:bodyPr>
            <a:normAutofit/>
          </a:bodyPr>
          <a:lstStyle/>
          <a:p>
            <a:r>
              <a:rPr lang="en-GB" b="1" u="sng" dirty="0">
                <a:latin typeface="Sassoon Primary Std" panose="020B0503020103030203" pitchFamily="34" charset="0"/>
              </a:rPr>
              <a:t>Things to bring in the first week</a:t>
            </a:r>
          </a:p>
        </p:txBody>
      </p:sp>
      <p:sp>
        <p:nvSpPr>
          <p:cNvPr id="3" name="Subtitle 2"/>
          <p:cNvSpPr>
            <a:spLocks noGrp="1"/>
          </p:cNvSpPr>
          <p:nvPr>
            <p:ph type="subTitle" idx="1"/>
          </p:nvPr>
        </p:nvSpPr>
        <p:spPr>
          <a:xfrm>
            <a:off x="5580112" y="1803431"/>
            <a:ext cx="7848872" cy="4045116"/>
          </a:xfrm>
        </p:spPr>
        <p:txBody>
          <a:bodyPr>
            <a:normAutofit/>
          </a:bodyPr>
          <a:lstStyle/>
          <a:p>
            <a:pPr marL="457200" indent="-457200" algn="l">
              <a:buFontTx/>
              <a:buChar char="-"/>
            </a:pPr>
            <a:endParaRPr lang="en-GB" sz="1500" dirty="0">
              <a:solidFill>
                <a:schemeClr val="tx1"/>
              </a:solidFill>
              <a:latin typeface="Comic Sans MS" panose="030F0702030302020204" pitchFamily="66" charset="0"/>
            </a:endParaRPr>
          </a:p>
          <a:p>
            <a:pPr algn="l"/>
            <a:endParaRPr lang="en-GB" sz="2400" dirty="0">
              <a:solidFill>
                <a:schemeClr val="tx1"/>
              </a:solidFill>
              <a:latin typeface="Comic Sans MS" panose="030F0702030302020204" pitchFamily="66" charset="0"/>
            </a:endParaRPr>
          </a:p>
          <a:p>
            <a:pPr algn="l"/>
            <a:endParaRPr lang="en-GB" sz="2000" dirty="0">
              <a:solidFill>
                <a:schemeClr val="tx1"/>
              </a:solidFill>
              <a:latin typeface="Comic Sans MS" panose="030F0702030302020204" pitchFamily="66" charset="0"/>
            </a:endParaRPr>
          </a:p>
          <a:p>
            <a:pPr marL="457200" indent="-457200" algn="l">
              <a:buFontTx/>
              <a:buChar char="-"/>
            </a:pPr>
            <a:endParaRPr lang="en-GB" sz="2000" dirty="0">
              <a:solidFill>
                <a:schemeClr val="tx1"/>
              </a:solidFill>
              <a:latin typeface="Comic Sans MS" panose="030F0702030302020204" pitchFamily="66" charset="0"/>
            </a:endParaRPr>
          </a:p>
          <a:p>
            <a:pPr algn="l"/>
            <a:endParaRPr lang="en-GB" dirty="0">
              <a:solidFill>
                <a:schemeClr val="tx1"/>
              </a:solidFill>
              <a:latin typeface="Comic Sans MS" panose="030F0702030302020204" pitchFamily="66" charset="0"/>
            </a:endParaRPr>
          </a:p>
          <a:p>
            <a:pPr marL="457200" indent="-457200" algn="l">
              <a:buFontTx/>
              <a:buChar char="-"/>
            </a:pPr>
            <a:endParaRPr lang="en-GB" dirty="0">
              <a:solidFill>
                <a:schemeClr val="tx1"/>
              </a:solidFill>
              <a:latin typeface="SassoonCRInfant" panose="02010503020300020003" pitchFamily="2" charset="0"/>
            </a:endParaRPr>
          </a:p>
        </p:txBody>
      </p:sp>
      <p:grpSp>
        <p:nvGrpSpPr>
          <p:cNvPr id="4" name="Group 3">
            <a:extLst>
              <a:ext uri="{FF2B5EF4-FFF2-40B4-BE49-F238E27FC236}">
                <a16:creationId xmlns:a16="http://schemas.microsoft.com/office/drawing/2014/main" id="{D697FDED-7E10-4B56-B116-5FDFAA8E4F64}"/>
              </a:ext>
            </a:extLst>
          </p:cNvPr>
          <p:cNvGrpSpPr/>
          <p:nvPr/>
        </p:nvGrpSpPr>
        <p:grpSpPr>
          <a:xfrm>
            <a:off x="3124785" y="5293220"/>
            <a:ext cx="1008112" cy="1441638"/>
            <a:chOff x="173519" y="1683888"/>
            <a:chExt cx="2257993" cy="3690806"/>
          </a:xfrm>
        </p:grpSpPr>
        <p:pic>
          <p:nvPicPr>
            <p:cNvPr id="14" name="Picture 13">
              <a:extLst>
                <a:ext uri="{FF2B5EF4-FFF2-40B4-BE49-F238E27FC236}">
                  <a16:creationId xmlns:a16="http://schemas.microsoft.com/office/drawing/2014/main" id="{AEDC410B-FCF0-46E6-81B3-ABACF3F03D42}"/>
                </a:ext>
              </a:extLst>
            </p:cNvPr>
            <p:cNvPicPr>
              <a:picLocks noChangeAspect="1"/>
            </p:cNvPicPr>
            <p:nvPr/>
          </p:nvPicPr>
          <p:blipFill>
            <a:blip r:embed="rId5"/>
            <a:stretch>
              <a:fillRect/>
            </a:stretch>
          </p:blipFill>
          <p:spPr>
            <a:xfrm>
              <a:off x="173519" y="1683888"/>
              <a:ext cx="2257993" cy="1921465"/>
            </a:xfrm>
            <a:prstGeom prst="rect">
              <a:avLst/>
            </a:prstGeom>
          </p:spPr>
        </p:pic>
        <p:pic>
          <p:nvPicPr>
            <p:cNvPr id="15" name="Picture 14">
              <a:extLst>
                <a:ext uri="{FF2B5EF4-FFF2-40B4-BE49-F238E27FC236}">
                  <a16:creationId xmlns:a16="http://schemas.microsoft.com/office/drawing/2014/main" id="{ACC126EA-7CB0-47C8-BBE8-D0DE2FFD4300}"/>
                </a:ext>
              </a:extLst>
            </p:cNvPr>
            <p:cNvPicPr>
              <a:picLocks noChangeAspect="1"/>
            </p:cNvPicPr>
            <p:nvPr/>
          </p:nvPicPr>
          <p:blipFill>
            <a:blip r:embed="rId6"/>
            <a:stretch>
              <a:fillRect/>
            </a:stretch>
          </p:blipFill>
          <p:spPr>
            <a:xfrm>
              <a:off x="375519" y="3453229"/>
              <a:ext cx="1736512" cy="1921465"/>
            </a:xfrm>
            <a:prstGeom prst="rect">
              <a:avLst/>
            </a:prstGeom>
          </p:spPr>
        </p:pic>
      </p:grpSp>
      <p:sp>
        <p:nvSpPr>
          <p:cNvPr id="22" name="TextBox 21">
            <a:extLst>
              <a:ext uri="{FF2B5EF4-FFF2-40B4-BE49-F238E27FC236}">
                <a16:creationId xmlns:a16="http://schemas.microsoft.com/office/drawing/2014/main" id="{C145CD4B-F8CC-480E-B0FA-E5B4D8586F60}"/>
              </a:ext>
            </a:extLst>
          </p:cNvPr>
          <p:cNvSpPr txBox="1"/>
          <p:nvPr/>
        </p:nvSpPr>
        <p:spPr>
          <a:xfrm>
            <a:off x="4986944" y="3429000"/>
            <a:ext cx="3951006" cy="646331"/>
          </a:xfrm>
          <a:prstGeom prst="rect">
            <a:avLst/>
          </a:prstGeom>
          <a:noFill/>
        </p:spPr>
        <p:txBody>
          <a:bodyPr wrap="square">
            <a:spAutoFit/>
          </a:bodyPr>
          <a:lstStyle/>
          <a:p>
            <a:pPr algn="ctr"/>
            <a:r>
              <a:rPr lang="en-GB" sz="1800" dirty="0">
                <a:solidFill>
                  <a:srgbClr val="FF0000"/>
                </a:solidFill>
                <a:latin typeface="Comic Sans MS" panose="030F0702030302020204" pitchFamily="66" charset="0"/>
              </a:rPr>
              <a:t>Please ensure </a:t>
            </a:r>
            <a:r>
              <a:rPr lang="en-GB" sz="1800" b="1" dirty="0">
                <a:solidFill>
                  <a:srgbClr val="FF0000"/>
                </a:solidFill>
                <a:latin typeface="Comic Sans MS" panose="030F0702030302020204" pitchFamily="66" charset="0"/>
              </a:rPr>
              <a:t>everything</a:t>
            </a:r>
            <a:r>
              <a:rPr lang="en-GB" sz="1800" dirty="0">
                <a:solidFill>
                  <a:srgbClr val="FF0000"/>
                </a:solidFill>
                <a:latin typeface="Comic Sans MS" panose="030F0702030302020204" pitchFamily="66" charset="0"/>
              </a:rPr>
              <a:t> that comes into school is named!!</a:t>
            </a:r>
            <a:endParaRPr lang="en-GB" sz="1800" dirty="0">
              <a:solidFill>
                <a:schemeClr val="tx1"/>
              </a:solidFill>
              <a:latin typeface="Comic Sans MS" panose="030F0702030302020204" pitchFamily="66" charset="0"/>
            </a:endParaRPr>
          </a:p>
        </p:txBody>
      </p:sp>
      <p:grpSp>
        <p:nvGrpSpPr>
          <p:cNvPr id="23" name="Group 22">
            <a:extLst>
              <a:ext uri="{FF2B5EF4-FFF2-40B4-BE49-F238E27FC236}">
                <a16:creationId xmlns:a16="http://schemas.microsoft.com/office/drawing/2014/main" id="{C49D1FBB-C885-47BF-BF48-96A3086FD28C}"/>
              </a:ext>
            </a:extLst>
          </p:cNvPr>
          <p:cNvGrpSpPr/>
          <p:nvPr/>
        </p:nvGrpSpPr>
        <p:grpSpPr>
          <a:xfrm>
            <a:off x="223924" y="1095545"/>
            <a:ext cx="8843397" cy="5504459"/>
            <a:chOff x="223924" y="1095545"/>
            <a:chExt cx="8843397" cy="5504459"/>
          </a:xfrm>
        </p:grpSpPr>
        <p:pic>
          <p:nvPicPr>
            <p:cNvPr id="5" name="Picture 4" descr="http://www.nationwideschooluniforms.co.uk/image/cache/data/Seathorne%20Primary%20School/Bottle%20Book%20Bag-500x500.jp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23924" y="5385884"/>
              <a:ext cx="1214120" cy="12141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4" name="TextBox 23">
              <a:extLst>
                <a:ext uri="{FF2B5EF4-FFF2-40B4-BE49-F238E27FC236}">
                  <a16:creationId xmlns:a16="http://schemas.microsoft.com/office/drawing/2014/main" id="{77A613AD-15CC-4CB6-8BF0-21C9F10B603C}"/>
                </a:ext>
              </a:extLst>
            </p:cNvPr>
            <p:cNvSpPr txBox="1"/>
            <p:nvPr/>
          </p:nvSpPr>
          <p:spPr>
            <a:xfrm>
              <a:off x="362434" y="1095545"/>
              <a:ext cx="8704887" cy="707886"/>
            </a:xfrm>
            <a:prstGeom prst="rect">
              <a:avLst/>
            </a:prstGeom>
            <a:noFill/>
          </p:spPr>
          <p:txBody>
            <a:bodyPr wrap="square">
              <a:spAutoFit/>
            </a:bodyPr>
            <a:lstStyle/>
            <a:p>
              <a:pPr marL="457200" indent="-457200" algn="l">
                <a:buFontTx/>
                <a:buChar char="-"/>
              </a:pPr>
              <a:r>
                <a:rPr lang="en-GB" sz="2000" dirty="0">
                  <a:solidFill>
                    <a:schemeClr val="tx1"/>
                  </a:solidFill>
                  <a:latin typeface="Sassoon Primary Std" panose="020B0503020103030203" pitchFamily="34" charset="0"/>
                </a:rPr>
                <a:t>Book bag *each child with be issued with a book bag at their transition afternoon, or if unable to make it, in September</a:t>
              </a:r>
            </a:p>
          </p:txBody>
        </p:sp>
      </p:grpSp>
      <p:grpSp>
        <p:nvGrpSpPr>
          <p:cNvPr id="26" name="Group 25">
            <a:extLst>
              <a:ext uri="{FF2B5EF4-FFF2-40B4-BE49-F238E27FC236}">
                <a16:creationId xmlns:a16="http://schemas.microsoft.com/office/drawing/2014/main" id="{16C5157B-932D-4300-839F-B3CB698940B1}"/>
              </a:ext>
            </a:extLst>
          </p:cNvPr>
          <p:cNvGrpSpPr/>
          <p:nvPr/>
        </p:nvGrpSpPr>
        <p:grpSpPr>
          <a:xfrm>
            <a:off x="378075" y="1975925"/>
            <a:ext cx="6633028" cy="4618984"/>
            <a:chOff x="378075" y="1975925"/>
            <a:chExt cx="6633028" cy="4618984"/>
          </a:xfrm>
        </p:grpSpPr>
        <p:pic>
          <p:nvPicPr>
            <p:cNvPr id="6" name="Picture 5" descr="http://ts1.mm.bing.net/th?&amp;id=JN.8xLGWojrvUSH5Z9iSngJvA&amp;w=300&amp;h=300&amp;c=0&amp;pid=1.9&amp;rs=0&amp;p=0"/>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91680" y="5380789"/>
              <a:ext cx="1214120" cy="12141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7" name="TextBox 26">
              <a:extLst>
                <a:ext uri="{FF2B5EF4-FFF2-40B4-BE49-F238E27FC236}">
                  <a16:creationId xmlns:a16="http://schemas.microsoft.com/office/drawing/2014/main" id="{588A0337-C9E0-49FC-BDB3-94BB80451261}"/>
                </a:ext>
              </a:extLst>
            </p:cNvPr>
            <p:cNvSpPr txBox="1"/>
            <p:nvPr/>
          </p:nvSpPr>
          <p:spPr>
            <a:xfrm>
              <a:off x="378075" y="1975925"/>
              <a:ext cx="6633028" cy="400110"/>
            </a:xfrm>
            <a:prstGeom prst="rect">
              <a:avLst/>
            </a:prstGeom>
            <a:noFill/>
          </p:spPr>
          <p:txBody>
            <a:bodyPr wrap="square">
              <a:spAutoFit/>
            </a:bodyPr>
            <a:lstStyle/>
            <a:p>
              <a:pPr marL="457200" indent="-457200" algn="l">
                <a:buFontTx/>
                <a:buChar char="-"/>
              </a:pPr>
              <a:r>
                <a:rPr lang="en-GB" sz="2000" dirty="0">
                  <a:solidFill>
                    <a:schemeClr val="tx1"/>
                  </a:solidFill>
                  <a:latin typeface="Sassoon Primary Std" panose="020B0503020103030203" pitchFamily="34" charset="0"/>
                </a:rPr>
                <a:t>Packed lunch (if not having school lunches)</a:t>
              </a:r>
            </a:p>
          </p:txBody>
        </p:sp>
      </p:grpSp>
      <p:sp>
        <p:nvSpPr>
          <p:cNvPr id="30" name="TextBox 29">
            <a:extLst>
              <a:ext uri="{FF2B5EF4-FFF2-40B4-BE49-F238E27FC236}">
                <a16:creationId xmlns:a16="http://schemas.microsoft.com/office/drawing/2014/main" id="{CF042051-0AA3-4ABB-9C99-E126DCBF9E20}"/>
              </a:ext>
            </a:extLst>
          </p:cNvPr>
          <p:cNvSpPr txBox="1"/>
          <p:nvPr/>
        </p:nvSpPr>
        <p:spPr>
          <a:xfrm>
            <a:off x="372298" y="2504188"/>
            <a:ext cx="8695023" cy="707886"/>
          </a:xfrm>
          <a:prstGeom prst="rect">
            <a:avLst/>
          </a:prstGeom>
          <a:noFill/>
        </p:spPr>
        <p:txBody>
          <a:bodyPr wrap="square">
            <a:spAutoFit/>
          </a:bodyPr>
          <a:lstStyle/>
          <a:p>
            <a:pPr marL="457200" indent="-457200" algn="l">
              <a:buFontTx/>
              <a:buChar char="-"/>
            </a:pPr>
            <a:r>
              <a:rPr lang="en-GB" sz="2000" dirty="0">
                <a:solidFill>
                  <a:schemeClr val="tx1"/>
                </a:solidFill>
                <a:latin typeface="Sassoon Primary Std" panose="020B0503020103030203" pitchFamily="34" charset="0"/>
              </a:rPr>
              <a:t>PE kit (plain white t-shirt, black or green shorts, jogging bottoms, plimsolls) These will remain in school and sent home in half term or sooner if needed </a:t>
            </a:r>
          </a:p>
        </p:txBody>
      </p:sp>
      <p:grpSp>
        <p:nvGrpSpPr>
          <p:cNvPr id="31" name="Group 30">
            <a:extLst>
              <a:ext uri="{FF2B5EF4-FFF2-40B4-BE49-F238E27FC236}">
                <a16:creationId xmlns:a16="http://schemas.microsoft.com/office/drawing/2014/main" id="{A37B903D-9F86-4E28-8C54-12E53E7907F4}"/>
              </a:ext>
            </a:extLst>
          </p:cNvPr>
          <p:cNvGrpSpPr/>
          <p:nvPr/>
        </p:nvGrpSpPr>
        <p:grpSpPr>
          <a:xfrm>
            <a:off x="378075" y="3269466"/>
            <a:ext cx="6611256" cy="3415337"/>
            <a:chOff x="378075" y="3269466"/>
            <a:chExt cx="6611256" cy="3415337"/>
          </a:xfrm>
        </p:grpSpPr>
        <p:pic>
          <p:nvPicPr>
            <p:cNvPr id="19" name="Picture 18">
              <a:extLst>
                <a:ext uri="{FF2B5EF4-FFF2-40B4-BE49-F238E27FC236}">
                  <a16:creationId xmlns:a16="http://schemas.microsoft.com/office/drawing/2014/main" id="{A8573C4D-43EE-4DB7-9F58-D191398EFFB0}"/>
                </a:ext>
              </a:extLst>
            </p:cNvPr>
            <p:cNvPicPr>
              <a:picLocks noChangeAspect="1"/>
            </p:cNvPicPr>
            <p:nvPr/>
          </p:nvPicPr>
          <p:blipFill>
            <a:blip r:embed="rId9"/>
            <a:stretch>
              <a:fillRect/>
            </a:stretch>
          </p:blipFill>
          <p:spPr>
            <a:xfrm>
              <a:off x="4293928" y="5239921"/>
              <a:ext cx="1824103" cy="1444882"/>
            </a:xfrm>
            <a:prstGeom prst="rect">
              <a:avLst/>
            </a:prstGeom>
          </p:spPr>
        </p:pic>
        <p:sp>
          <p:nvSpPr>
            <p:cNvPr id="32" name="TextBox 31">
              <a:extLst>
                <a:ext uri="{FF2B5EF4-FFF2-40B4-BE49-F238E27FC236}">
                  <a16:creationId xmlns:a16="http://schemas.microsoft.com/office/drawing/2014/main" id="{DF39B1D8-F2D4-4B8D-8450-2E1E6F584550}"/>
                </a:ext>
              </a:extLst>
            </p:cNvPr>
            <p:cNvSpPr txBox="1"/>
            <p:nvPr/>
          </p:nvSpPr>
          <p:spPr>
            <a:xfrm>
              <a:off x="378075" y="3269466"/>
              <a:ext cx="6611256" cy="400110"/>
            </a:xfrm>
            <a:prstGeom prst="rect">
              <a:avLst/>
            </a:prstGeom>
            <a:noFill/>
          </p:spPr>
          <p:txBody>
            <a:bodyPr wrap="square">
              <a:spAutoFit/>
            </a:bodyPr>
            <a:lstStyle/>
            <a:p>
              <a:pPr marL="457200" indent="-457200" algn="l">
                <a:buFontTx/>
                <a:buChar char="-"/>
              </a:pPr>
              <a:r>
                <a:rPr lang="en-GB" sz="2000" dirty="0">
                  <a:solidFill>
                    <a:schemeClr val="tx1"/>
                  </a:solidFill>
                  <a:latin typeface="Sassoon Primary Std" panose="020B0503020103030203" pitchFamily="34" charset="0"/>
                </a:rPr>
                <a:t>Spare clothes </a:t>
              </a:r>
            </a:p>
          </p:txBody>
        </p:sp>
      </p:grpSp>
      <p:grpSp>
        <p:nvGrpSpPr>
          <p:cNvPr id="34" name="Group 33">
            <a:extLst>
              <a:ext uri="{FF2B5EF4-FFF2-40B4-BE49-F238E27FC236}">
                <a16:creationId xmlns:a16="http://schemas.microsoft.com/office/drawing/2014/main" id="{DB3068FE-BB47-414B-8519-E7C35190DF31}"/>
              </a:ext>
            </a:extLst>
          </p:cNvPr>
          <p:cNvGrpSpPr/>
          <p:nvPr/>
        </p:nvGrpSpPr>
        <p:grpSpPr>
          <a:xfrm>
            <a:off x="372298" y="3781602"/>
            <a:ext cx="6936006" cy="2889705"/>
            <a:chOff x="372298" y="3781602"/>
            <a:chExt cx="6936006" cy="2889705"/>
          </a:xfrm>
        </p:grpSpPr>
        <p:pic>
          <p:nvPicPr>
            <p:cNvPr id="10" name="Picture 9" descr="https://www.littleoutdoorkids.co.uk/imgs/kids%20wellies.jpg"/>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281428" y="5293220"/>
              <a:ext cx="1026876" cy="13780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5" name="TextBox 34">
              <a:extLst>
                <a:ext uri="{FF2B5EF4-FFF2-40B4-BE49-F238E27FC236}">
                  <a16:creationId xmlns:a16="http://schemas.microsoft.com/office/drawing/2014/main" id="{7D36E8C8-4711-4D7D-9FC5-24E276FCEFF5}"/>
                </a:ext>
              </a:extLst>
            </p:cNvPr>
            <p:cNvSpPr txBox="1"/>
            <p:nvPr/>
          </p:nvSpPr>
          <p:spPr>
            <a:xfrm>
              <a:off x="372298" y="3781602"/>
              <a:ext cx="6828970" cy="400110"/>
            </a:xfrm>
            <a:prstGeom prst="rect">
              <a:avLst/>
            </a:prstGeom>
            <a:noFill/>
          </p:spPr>
          <p:txBody>
            <a:bodyPr wrap="square">
              <a:spAutoFit/>
            </a:bodyPr>
            <a:lstStyle/>
            <a:p>
              <a:pPr marL="457200" indent="-457200" algn="l">
                <a:buFontTx/>
                <a:buChar char="-"/>
              </a:pPr>
              <a:r>
                <a:rPr lang="en-GB" sz="2000" dirty="0">
                  <a:solidFill>
                    <a:schemeClr val="tx1"/>
                  </a:solidFill>
                  <a:latin typeface="Sassoon Primary Std" panose="020B0503020103030203" pitchFamily="34" charset="0"/>
                </a:rPr>
                <a:t>Wellies</a:t>
              </a:r>
            </a:p>
          </p:txBody>
        </p:sp>
      </p:grpSp>
      <p:grpSp>
        <p:nvGrpSpPr>
          <p:cNvPr id="37" name="Group 36">
            <a:extLst>
              <a:ext uri="{FF2B5EF4-FFF2-40B4-BE49-F238E27FC236}">
                <a16:creationId xmlns:a16="http://schemas.microsoft.com/office/drawing/2014/main" id="{4D138F30-A001-465B-A3E1-F4AC8A61A09A}"/>
              </a:ext>
            </a:extLst>
          </p:cNvPr>
          <p:cNvGrpSpPr/>
          <p:nvPr/>
        </p:nvGrpSpPr>
        <p:grpSpPr>
          <a:xfrm>
            <a:off x="368744" y="4283114"/>
            <a:ext cx="8541460" cy="2451744"/>
            <a:chOff x="378616" y="4235683"/>
            <a:chExt cx="8541460" cy="2451744"/>
          </a:xfrm>
        </p:grpSpPr>
        <p:pic>
          <p:nvPicPr>
            <p:cNvPr id="10242" name="Picture 2">
              <a:extLst>
                <a:ext uri="{FF2B5EF4-FFF2-40B4-BE49-F238E27FC236}">
                  <a16:creationId xmlns:a16="http://schemas.microsoft.com/office/drawing/2014/main" id="{054780D4-AEE8-4081-B1F2-B8B5200C7DDA}"/>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24666" t="14531" r="11980"/>
            <a:stretch/>
          </p:blipFill>
          <p:spPr bwMode="auto">
            <a:xfrm>
              <a:off x="7555688" y="4235683"/>
              <a:ext cx="1364388" cy="2451744"/>
            </a:xfrm>
            <a:prstGeom prst="rect">
              <a:avLst/>
            </a:prstGeom>
            <a:noFill/>
            <a:extLst>
              <a:ext uri="{909E8E84-426E-40DD-AFC4-6F175D3DCCD1}">
                <a14:hiddenFill xmlns:a14="http://schemas.microsoft.com/office/drawing/2010/main">
                  <a:solidFill>
                    <a:srgbClr val="FFFFFF"/>
                  </a:solidFill>
                </a14:hiddenFill>
              </a:ext>
            </a:extLst>
          </p:spPr>
        </p:pic>
        <p:sp>
          <p:nvSpPr>
            <p:cNvPr id="38" name="TextBox 37">
              <a:extLst>
                <a:ext uri="{FF2B5EF4-FFF2-40B4-BE49-F238E27FC236}">
                  <a16:creationId xmlns:a16="http://schemas.microsoft.com/office/drawing/2014/main" id="{7B23E437-D8AB-4B00-8356-FCBC51E5226A}"/>
                </a:ext>
              </a:extLst>
            </p:cNvPr>
            <p:cNvSpPr txBox="1"/>
            <p:nvPr/>
          </p:nvSpPr>
          <p:spPr>
            <a:xfrm>
              <a:off x="378616" y="4293738"/>
              <a:ext cx="6828970" cy="400110"/>
            </a:xfrm>
            <a:prstGeom prst="rect">
              <a:avLst/>
            </a:prstGeom>
            <a:noFill/>
          </p:spPr>
          <p:txBody>
            <a:bodyPr wrap="square">
              <a:spAutoFit/>
            </a:bodyPr>
            <a:lstStyle/>
            <a:p>
              <a:pPr marL="457200" indent="-457200" algn="l">
                <a:buFontTx/>
                <a:buChar char="-"/>
              </a:pPr>
              <a:r>
                <a:rPr lang="en-GB" sz="2000" dirty="0">
                  <a:solidFill>
                    <a:schemeClr val="tx1"/>
                  </a:solidFill>
                  <a:latin typeface="Sassoon Primary Std" panose="020B0503020103030203" pitchFamily="34" charset="0"/>
                </a:rPr>
                <a:t>A big smile! </a:t>
              </a:r>
              <a:r>
                <a:rPr lang="en-GB" sz="2000" dirty="0">
                  <a:solidFill>
                    <a:schemeClr val="tx1"/>
                  </a:solidFill>
                  <a:latin typeface="Sassoon Primary Std" panose="020B0503020103030203" pitchFamily="34" charset="0"/>
                  <a:sym typeface="Wingdings" panose="05000000000000000000" pitchFamily="2" charset="2"/>
                </a:rPr>
                <a:t></a:t>
              </a:r>
              <a:endParaRPr lang="en-GB" sz="2000" dirty="0">
                <a:solidFill>
                  <a:srgbClr val="FF0000"/>
                </a:solidFill>
                <a:latin typeface="Sassoon Primary Std" panose="020B0503020103030203" pitchFamily="34" charset="0"/>
              </a:endParaRPr>
            </a:p>
          </p:txBody>
        </p:sp>
      </p:grpSp>
    </p:spTree>
    <p:extLst>
      <p:ext uri="{BB962C8B-B14F-4D97-AF65-F5344CB8AC3E}">
        <p14:creationId xmlns:p14="http://schemas.microsoft.com/office/powerpoint/2010/main" val="15564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fade">
                                      <p:cBhvr>
                                        <p:cTn id="25" dur="500"/>
                                        <p:tgtEl>
                                          <p:spTgt spid="3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childTnLst>
                          </p:cTn>
                        </p:par>
                      </p:childTnLst>
                    </p:cTn>
                  </p:par>
                  <p:par>
                    <p:cTn id="41" fill="hold">
                      <p:stCondLst>
                        <p:cond delay="indefinite"/>
                      </p:stCondLst>
                      <p:childTnLst>
                        <p:par>
                          <p:cTn id="42" fill="hold">
                            <p:stCondLst>
                              <p:cond delay="0"/>
                            </p:stCondLst>
                            <p:childTnLst>
                              <p:par>
                                <p:cTn id="43" presetID="6" presetClass="emph" presetSubtype="0" fill="hold" grpId="1" nodeType="clickEffect">
                                  <p:stCondLst>
                                    <p:cond delay="0"/>
                                  </p:stCondLst>
                                  <p:childTnLst>
                                    <p:animScale>
                                      <p:cBhvr>
                                        <p:cTn id="44" dur="2000" fill="hold"/>
                                        <p:tgtEl>
                                          <p:spTgt spid="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P spid="3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DFB9387-2943-41B1-B34D-A169295305DA}"/>
              </a:ext>
            </a:extLst>
          </p:cNvPr>
          <p:cNvSpPr/>
          <p:nvPr/>
        </p:nvSpPr>
        <p:spPr>
          <a:xfrm>
            <a:off x="251520" y="186692"/>
            <a:ext cx="8704888" cy="6410659"/>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Sassoon Primary Std" panose="020B0503020103030203" pitchFamily="34" charset="0"/>
            </a:endParaRPr>
          </a:p>
        </p:txBody>
      </p:sp>
      <p:sp>
        <p:nvSpPr>
          <p:cNvPr id="2" name="Title 1"/>
          <p:cNvSpPr>
            <a:spLocks noGrp="1"/>
          </p:cNvSpPr>
          <p:nvPr>
            <p:ph type="title"/>
          </p:nvPr>
        </p:nvSpPr>
        <p:spPr>
          <a:xfrm>
            <a:off x="478917" y="-16287"/>
            <a:ext cx="8229600" cy="1143000"/>
          </a:xfrm>
        </p:spPr>
        <p:txBody>
          <a:bodyPr>
            <a:normAutofit/>
          </a:bodyPr>
          <a:lstStyle/>
          <a:p>
            <a:r>
              <a:rPr lang="en-GB" b="1" u="sng" dirty="0">
                <a:latin typeface="Sassoon Primary Std" panose="020B0503020103030203" pitchFamily="34" charset="0"/>
              </a:rPr>
              <a:t>Parents as partners</a:t>
            </a:r>
            <a:endParaRPr lang="en-GB" u="sng" dirty="0">
              <a:latin typeface="Sassoon Primary Std" panose="020B0503020103030203" pitchFamily="34" charset="0"/>
            </a:endParaRPr>
          </a:p>
        </p:txBody>
      </p:sp>
      <p:sp>
        <p:nvSpPr>
          <p:cNvPr id="3" name="Content Placeholder 2"/>
          <p:cNvSpPr>
            <a:spLocks noGrp="1"/>
          </p:cNvSpPr>
          <p:nvPr>
            <p:ph idx="1"/>
          </p:nvPr>
        </p:nvSpPr>
        <p:spPr/>
        <p:txBody>
          <a:bodyPr>
            <a:normAutofit fontScale="70000" lnSpcReduction="20000"/>
          </a:bodyPr>
          <a:lstStyle/>
          <a:p>
            <a:pPr marL="0" indent="0" algn="ctr">
              <a:buNone/>
            </a:pPr>
            <a:r>
              <a:rPr lang="en-GB" b="1" i="1" dirty="0">
                <a:latin typeface="Sassoon Primary Std" panose="020B0503020103030203" pitchFamily="34" charset="0"/>
              </a:rPr>
              <a:t>How will the school share information with me?</a:t>
            </a:r>
          </a:p>
          <a:p>
            <a:pPr algn="ctr"/>
            <a:endParaRPr lang="en-GB" b="1" i="1" dirty="0">
              <a:latin typeface="Sassoon Primary Std" panose="020B0503020103030203" pitchFamily="34" charset="0"/>
            </a:endParaRPr>
          </a:p>
          <a:p>
            <a:pPr marL="285750" indent="-285750"/>
            <a:r>
              <a:rPr lang="en-GB" b="1" dirty="0">
                <a:latin typeface="Sassoon Primary Std" panose="020B0503020103030203" pitchFamily="34" charset="0"/>
              </a:rPr>
              <a:t>Need to pass on a quick and important message: </a:t>
            </a:r>
            <a:r>
              <a:rPr lang="en-GB" i="1" dirty="0">
                <a:latin typeface="Sassoon Primary Std" panose="020B0503020103030203" pitchFamily="34" charset="0"/>
              </a:rPr>
              <a:t>we may speak to you on the gate before or after school. </a:t>
            </a:r>
          </a:p>
          <a:p>
            <a:pPr marL="285750" indent="-285750"/>
            <a:endParaRPr lang="en-GB" i="1" dirty="0">
              <a:latin typeface="Sassoon Primary Std" panose="020B0503020103030203" pitchFamily="34" charset="0"/>
            </a:endParaRPr>
          </a:p>
          <a:p>
            <a:pPr marL="285750" indent="-285750"/>
            <a:r>
              <a:rPr lang="en-GB" b="1" dirty="0">
                <a:latin typeface="Sassoon Primary Std" panose="020B0503020103030203" pitchFamily="34" charset="0"/>
              </a:rPr>
              <a:t>Bumped head or injury: </a:t>
            </a:r>
            <a:r>
              <a:rPr lang="en-GB" i="1" dirty="0">
                <a:latin typeface="Sassoon Primary Std" panose="020B0503020103030203" pitchFamily="34" charset="0"/>
              </a:rPr>
              <a:t>will receive a note in book bag for any minor head injuries, if we’re worried we’ll always let you know</a:t>
            </a:r>
          </a:p>
          <a:p>
            <a:endParaRPr lang="en-GB" dirty="0">
              <a:latin typeface="Sassoon Primary Std" panose="020B0503020103030203" pitchFamily="34" charset="0"/>
            </a:endParaRPr>
          </a:p>
          <a:p>
            <a:pPr marL="285750" indent="-285750"/>
            <a:r>
              <a:rPr lang="en-GB" b="1" dirty="0">
                <a:latin typeface="Sassoon Primary Std" panose="020B0503020103030203" pitchFamily="34" charset="0"/>
              </a:rPr>
              <a:t>Discuss progress: </a:t>
            </a:r>
            <a:r>
              <a:rPr lang="en-GB" i="1" dirty="0">
                <a:latin typeface="Sassoon Primary Std" panose="020B0503020103030203" pitchFamily="34" charset="0"/>
              </a:rPr>
              <a:t>Autumn and Spring face-to-face meeting where we will discuss the interim report and then you will receive End of Year report in Summer term. </a:t>
            </a:r>
          </a:p>
          <a:p>
            <a:endParaRPr lang="en-GB" dirty="0">
              <a:latin typeface="Sassoon Primary Std" panose="020B0503020103030203" pitchFamily="34" charset="0"/>
            </a:endParaRPr>
          </a:p>
          <a:p>
            <a:pPr marL="285750" indent="-285750"/>
            <a:r>
              <a:rPr lang="en-GB" b="1" dirty="0">
                <a:latin typeface="Sassoon Primary Std" panose="020B0503020103030203" pitchFamily="34" charset="0"/>
              </a:rPr>
              <a:t>Share the learning environment: </a:t>
            </a:r>
            <a:r>
              <a:rPr lang="en-GB" i="1" dirty="0">
                <a:latin typeface="Sassoon Primary Std" panose="020B0503020103030203" pitchFamily="34" charset="0"/>
              </a:rPr>
              <a:t>we will invite you to come and play with your child in their new learning environment</a:t>
            </a:r>
            <a:endParaRPr lang="en-GB" dirty="0">
              <a:latin typeface="Sassoon Primary Std" panose="020B0503020103030203" pitchFamily="34" charset="0"/>
            </a:endParaRPr>
          </a:p>
        </p:txBody>
      </p:sp>
      <p:pic>
        <p:nvPicPr>
          <p:cNvPr id="5" name="Picture 4">
            <a:extLst>
              <a:ext uri="{FF2B5EF4-FFF2-40B4-BE49-F238E27FC236}">
                <a16:creationId xmlns:a16="http://schemas.microsoft.com/office/drawing/2014/main" id="{A750CBC8-AD07-407F-B0F7-106BBED1F17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58383" y="22675"/>
            <a:ext cx="905188" cy="905188"/>
          </a:xfrm>
          <a:prstGeom prst="rect">
            <a:avLst/>
          </a:prstGeom>
        </p:spPr>
      </p:pic>
      <p:pic>
        <p:nvPicPr>
          <p:cNvPr id="6" name="Picture 5">
            <a:extLst>
              <a:ext uri="{FF2B5EF4-FFF2-40B4-BE49-F238E27FC236}">
                <a16:creationId xmlns:a16="http://schemas.microsoft.com/office/drawing/2014/main" id="{0D0432E9-78CE-4296-8CDA-DCCBB472AE8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223862" y="22675"/>
            <a:ext cx="905188" cy="905188"/>
          </a:xfrm>
          <a:prstGeom prst="rect">
            <a:avLst/>
          </a:prstGeom>
        </p:spPr>
      </p:pic>
    </p:spTree>
    <p:extLst>
      <p:ext uri="{BB962C8B-B14F-4D97-AF65-F5344CB8AC3E}">
        <p14:creationId xmlns:p14="http://schemas.microsoft.com/office/powerpoint/2010/main" val="4202158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DFB9387-2943-41B1-B34D-A169295305DA}"/>
              </a:ext>
            </a:extLst>
          </p:cNvPr>
          <p:cNvSpPr/>
          <p:nvPr/>
        </p:nvSpPr>
        <p:spPr>
          <a:xfrm>
            <a:off x="251520" y="186692"/>
            <a:ext cx="8704888" cy="6410659"/>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Sassoon Primary Std" panose="020B0503020103030203" pitchFamily="34" charset="0"/>
            </a:endParaRPr>
          </a:p>
        </p:txBody>
      </p:sp>
      <p:sp>
        <p:nvSpPr>
          <p:cNvPr id="2" name="Title 1"/>
          <p:cNvSpPr>
            <a:spLocks noGrp="1"/>
          </p:cNvSpPr>
          <p:nvPr>
            <p:ph type="title"/>
          </p:nvPr>
        </p:nvSpPr>
        <p:spPr>
          <a:xfrm>
            <a:off x="510977" y="-96231"/>
            <a:ext cx="8229600" cy="1143000"/>
          </a:xfrm>
        </p:spPr>
        <p:txBody>
          <a:bodyPr>
            <a:normAutofit/>
          </a:bodyPr>
          <a:lstStyle/>
          <a:p>
            <a:r>
              <a:rPr lang="en-GB" b="1" u="sng" dirty="0">
                <a:latin typeface="Sassoon Primary Std" panose="020B0503020103030203" pitchFamily="34" charset="0"/>
              </a:rPr>
              <a:t>Attendance </a:t>
            </a:r>
            <a:endParaRPr lang="en-GB" u="sng" dirty="0">
              <a:latin typeface="Sassoon Primary Std" panose="020B0503020103030203" pitchFamily="34" charset="0"/>
            </a:endParaRPr>
          </a:p>
        </p:txBody>
      </p:sp>
      <p:sp>
        <p:nvSpPr>
          <p:cNvPr id="3" name="Content Placeholder 2"/>
          <p:cNvSpPr>
            <a:spLocks noGrp="1"/>
          </p:cNvSpPr>
          <p:nvPr>
            <p:ph idx="1"/>
          </p:nvPr>
        </p:nvSpPr>
        <p:spPr>
          <a:xfrm>
            <a:off x="446856" y="1054214"/>
            <a:ext cx="8229600" cy="5399122"/>
          </a:xfrm>
        </p:spPr>
        <p:txBody>
          <a:bodyPr>
            <a:normAutofit/>
          </a:bodyPr>
          <a:lstStyle/>
          <a:p>
            <a:pPr marL="0" indent="0">
              <a:buNone/>
            </a:pPr>
            <a:r>
              <a:rPr lang="en-GB" sz="2400" dirty="0">
                <a:latin typeface="Sassoon Primary Std" panose="020B0503020103030203" pitchFamily="34" charset="0"/>
              </a:rPr>
              <a:t>Attendance is very important at Maltese Road Primary School.</a:t>
            </a:r>
          </a:p>
          <a:p>
            <a:pPr marL="0" indent="0">
              <a:buNone/>
            </a:pPr>
            <a:endParaRPr lang="en-GB" sz="2400" dirty="0">
              <a:latin typeface="Sassoon Primary Std" panose="020B0503020103030203" pitchFamily="34" charset="0"/>
            </a:endParaRPr>
          </a:p>
          <a:p>
            <a:pPr marL="0" indent="0">
              <a:buNone/>
            </a:pPr>
            <a:r>
              <a:rPr lang="en-GB" sz="2400" dirty="0">
                <a:latin typeface="Sassoon Primary Std" panose="020B0503020103030203" pitchFamily="34" charset="0"/>
              </a:rPr>
              <a:t>We aim for children to attend school at least 95%</a:t>
            </a:r>
          </a:p>
          <a:p>
            <a:pPr marL="0" indent="0">
              <a:buNone/>
            </a:pPr>
            <a:endParaRPr lang="en-GB" sz="2400" dirty="0">
              <a:latin typeface="Sassoon Primary Std" panose="020B0503020103030203" pitchFamily="34" charset="0"/>
            </a:endParaRPr>
          </a:p>
          <a:p>
            <a:pPr marL="0" indent="0">
              <a:buNone/>
            </a:pPr>
            <a:r>
              <a:rPr lang="en-GB" sz="2400" dirty="0">
                <a:latin typeface="Sassoon Primary Std" panose="020B0503020103030203" pitchFamily="34" charset="0"/>
              </a:rPr>
              <a:t>It is important that you ensure your child attends regularly. </a:t>
            </a:r>
          </a:p>
          <a:p>
            <a:pPr marL="0" indent="0">
              <a:buNone/>
            </a:pPr>
            <a:r>
              <a:rPr lang="en-GB" sz="2400" dirty="0">
                <a:latin typeface="Sassoon Primary Std" panose="020B0503020103030203" pitchFamily="34" charset="0"/>
              </a:rPr>
              <a:t>Your child will be learning the moment they step through our school gates.</a:t>
            </a:r>
          </a:p>
          <a:p>
            <a:pPr marL="0" indent="0">
              <a:buNone/>
            </a:pPr>
            <a:endParaRPr lang="en-GB" sz="2400" dirty="0">
              <a:latin typeface="Sassoon Primary Std" panose="020B0503020103030203" pitchFamily="34" charset="0"/>
            </a:endParaRPr>
          </a:p>
          <a:p>
            <a:pPr marL="0" indent="0">
              <a:buNone/>
            </a:pPr>
            <a:r>
              <a:rPr lang="en-GB" sz="2400" dirty="0">
                <a:latin typeface="Sassoon Primary Std" panose="020B0503020103030203" pitchFamily="34" charset="0"/>
              </a:rPr>
              <a:t>Having good attendance in Reception gives them a good start to their education journey </a:t>
            </a:r>
          </a:p>
          <a:p>
            <a:pPr marL="0" indent="0">
              <a:buNone/>
            </a:pPr>
            <a:endParaRPr lang="en-GB" sz="2400" dirty="0">
              <a:latin typeface="Sassoon Primary Std" panose="020B0503020103030203" pitchFamily="34" charset="0"/>
            </a:endParaRPr>
          </a:p>
          <a:p>
            <a:pPr marL="0" indent="0">
              <a:buNone/>
            </a:pPr>
            <a:r>
              <a:rPr lang="en-GB" sz="2400" dirty="0">
                <a:latin typeface="Sassoon Primary Std" panose="020B0503020103030203" pitchFamily="34" charset="0"/>
              </a:rPr>
              <a:t>As a school and local authority we monitor and track attendance.</a:t>
            </a:r>
          </a:p>
        </p:txBody>
      </p:sp>
      <p:pic>
        <p:nvPicPr>
          <p:cNvPr id="5" name="Picture 4">
            <a:extLst>
              <a:ext uri="{FF2B5EF4-FFF2-40B4-BE49-F238E27FC236}">
                <a16:creationId xmlns:a16="http://schemas.microsoft.com/office/drawing/2014/main" id="{A750CBC8-AD07-407F-B0F7-106BBED1F17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58383" y="22675"/>
            <a:ext cx="905188" cy="905188"/>
          </a:xfrm>
          <a:prstGeom prst="rect">
            <a:avLst/>
          </a:prstGeom>
        </p:spPr>
      </p:pic>
      <p:pic>
        <p:nvPicPr>
          <p:cNvPr id="6" name="Picture 5">
            <a:extLst>
              <a:ext uri="{FF2B5EF4-FFF2-40B4-BE49-F238E27FC236}">
                <a16:creationId xmlns:a16="http://schemas.microsoft.com/office/drawing/2014/main" id="{0D0432E9-78CE-4296-8CDA-DCCBB472AE8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223862" y="22675"/>
            <a:ext cx="905188" cy="905188"/>
          </a:xfrm>
          <a:prstGeom prst="rect">
            <a:avLst/>
          </a:prstGeom>
        </p:spPr>
      </p:pic>
    </p:spTree>
    <p:extLst>
      <p:ext uri="{BB962C8B-B14F-4D97-AF65-F5344CB8AC3E}">
        <p14:creationId xmlns:p14="http://schemas.microsoft.com/office/powerpoint/2010/main" val="5724138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43A69E6-FD4A-4B7A-AF58-E02D068E7AEC}"/>
              </a:ext>
            </a:extLst>
          </p:cNvPr>
          <p:cNvSpPr/>
          <p:nvPr/>
        </p:nvSpPr>
        <p:spPr>
          <a:xfrm>
            <a:off x="219556" y="193046"/>
            <a:ext cx="8704888" cy="6410659"/>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Sassoon Primary Std" panose="020B0503020103030203" pitchFamily="34" charset="0"/>
            </a:endParaRPr>
          </a:p>
        </p:txBody>
      </p:sp>
      <p:sp>
        <p:nvSpPr>
          <p:cNvPr id="4" name="Content Placeholder 2"/>
          <p:cNvSpPr txBox="1">
            <a:spLocks/>
          </p:cNvSpPr>
          <p:nvPr/>
        </p:nvSpPr>
        <p:spPr>
          <a:xfrm>
            <a:off x="327593" y="971143"/>
            <a:ext cx="6778237" cy="5669488"/>
          </a:xfrm>
          <a:prstGeom prst="rect">
            <a:avLst/>
          </a:prstGeom>
        </p:spPr>
        <p:txBody>
          <a:bodyPr lIns="91440" tIns="45720" rIns="91440" bIns="45720" anchor="t">
            <a:normAutofit lnSpcReduction="10000"/>
          </a:bodyPr>
          <a:lst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0" indent="0">
              <a:buFont typeface="Brush Script MT" pitchFamily="66" charset="0"/>
              <a:buNone/>
            </a:pPr>
            <a:endParaRPr lang="en-GB" sz="1400" b="1" dirty="0">
              <a:latin typeface="Comic Sans MS" panose="030F0702030302020204" pitchFamily="66" charset="0"/>
            </a:endParaRPr>
          </a:p>
          <a:p>
            <a:pPr marL="0" indent="0">
              <a:buNone/>
            </a:pPr>
            <a:r>
              <a:rPr lang="en-GB" sz="1800" b="1" dirty="0">
                <a:latin typeface="Sassoon Primary Std" panose="020B0503020103030203" pitchFamily="34" charset="0"/>
              </a:rPr>
              <a:t>► Encourage them to be more independent - putting on their own shoes, putting on socks, trousers, learning to put on and pull off their jumpers, putting on and off coats. </a:t>
            </a:r>
          </a:p>
          <a:p>
            <a:pPr marL="0" indent="0">
              <a:buNone/>
            </a:pPr>
            <a:r>
              <a:rPr lang="en-GB" sz="1800" b="1" dirty="0">
                <a:solidFill>
                  <a:schemeClr val="accent6">
                    <a:lumMod val="50000"/>
                  </a:schemeClr>
                </a:solidFill>
                <a:latin typeface="Sassoon Primary Std" panose="020B0503020103030203" pitchFamily="34" charset="0"/>
              </a:rPr>
              <a:t>► Teaching children the language that goes with these actions - pull, push, unzip, down, up. Encourage them to ask you rather than pull at things or tap. The greater their language communication the more they can express the support that they require. </a:t>
            </a:r>
          </a:p>
          <a:p>
            <a:pPr marL="0" indent="0">
              <a:buNone/>
            </a:pPr>
            <a:r>
              <a:rPr lang="en-GB" sz="1800" b="1" dirty="0">
                <a:latin typeface="Sassoon Primary Std" panose="020B0503020103030203" pitchFamily="34" charset="0"/>
              </a:rPr>
              <a:t>► How to hold a knife and fork and spoon for dessert. Learning to cut simple soft foods  like fish fingers and vegetables. Using a knife to push food onto a fork - play games with small items like peas, sweetcorn to practice. </a:t>
            </a:r>
          </a:p>
          <a:p>
            <a:pPr marL="0" indent="0">
              <a:buNone/>
            </a:pPr>
            <a:r>
              <a:rPr lang="en-GB" sz="1800" b="1" dirty="0">
                <a:solidFill>
                  <a:schemeClr val="accent6">
                    <a:lumMod val="50000"/>
                  </a:schemeClr>
                </a:solidFill>
                <a:latin typeface="Sassoon Primary Std" panose="020B0503020103030203" pitchFamily="34" charset="0"/>
              </a:rPr>
              <a:t>► Going to the toilet, pulling clothes out of the way, wiping themselves, flushing toilets and washing hands. </a:t>
            </a:r>
          </a:p>
          <a:p>
            <a:pPr marL="0" indent="0">
              <a:buNone/>
            </a:pPr>
            <a:r>
              <a:rPr lang="en-GB" sz="1800" b="1" dirty="0">
                <a:latin typeface="Sassoon Primary Std" panose="020B0503020103030203" pitchFamily="34" charset="0"/>
              </a:rPr>
              <a:t>► Putting wellies on and off and changing back into shoes. </a:t>
            </a:r>
          </a:p>
          <a:p>
            <a:pPr marL="0" indent="0">
              <a:buNone/>
            </a:pPr>
            <a:r>
              <a:rPr lang="en-GB" sz="1800" b="1" dirty="0">
                <a:solidFill>
                  <a:schemeClr val="accent6">
                    <a:lumMod val="50000"/>
                  </a:schemeClr>
                </a:solidFill>
                <a:latin typeface="Sassoon Primary Std" panose="020B0503020103030203" pitchFamily="34" charset="0"/>
              </a:rPr>
              <a:t>► Lots of positive praise at small step achievements. </a:t>
            </a:r>
          </a:p>
          <a:p>
            <a:pPr marL="0" indent="0">
              <a:buNone/>
            </a:pPr>
            <a:r>
              <a:rPr lang="en-GB" sz="1800" b="1" dirty="0">
                <a:latin typeface="Sassoon Primary Std" panose="020B0503020103030203" pitchFamily="34" charset="0"/>
              </a:rPr>
              <a:t>► Talk of school as a positive always - fun, friends, learning new things but with lots of help, remind them that you went to school.</a:t>
            </a:r>
          </a:p>
          <a:p>
            <a:pPr marL="0" indent="0">
              <a:buNone/>
            </a:pPr>
            <a:r>
              <a:rPr lang="en-GB" sz="1800" b="1" dirty="0">
                <a:solidFill>
                  <a:schemeClr val="accent6">
                    <a:lumMod val="50000"/>
                  </a:schemeClr>
                </a:solidFill>
                <a:latin typeface="Sassoon Primary Std" panose="020B0503020103030203" pitchFamily="34" charset="0"/>
              </a:rPr>
              <a:t>► Teaching them to tidy up after themselves. </a:t>
            </a:r>
            <a:endParaRPr lang="en-GB" sz="1600" b="1" dirty="0">
              <a:solidFill>
                <a:schemeClr val="accent6">
                  <a:lumMod val="50000"/>
                </a:schemeClr>
              </a:solidFill>
              <a:latin typeface="Sassoon Primary Std" panose="020B0503020103030203" pitchFamily="34" charset="0"/>
            </a:endParaRPr>
          </a:p>
        </p:txBody>
      </p:sp>
      <p:pic>
        <p:nvPicPr>
          <p:cNvPr id="7" name="Picture 6">
            <a:extLst>
              <a:ext uri="{FF2B5EF4-FFF2-40B4-BE49-F238E27FC236}">
                <a16:creationId xmlns:a16="http://schemas.microsoft.com/office/drawing/2014/main" id="{339AA2D7-C6BC-44A6-99AB-DA7479489B8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flipH="1">
            <a:off x="58383" y="22675"/>
            <a:ext cx="905188" cy="905188"/>
          </a:xfrm>
          <a:prstGeom prst="rect">
            <a:avLst/>
          </a:prstGeom>
        </p:spPr>
      </p:pic>
      <p:sp>
        <p:nvSpPr>
          <p:cNvPr id="10" name="TextBox 9">
            <a:extLst>
              <a:ext uri="{FF2B5EF4-FFF2-40B4-BE49-F238E27FC236}">
                <a16:creationId xmlns:a16="http://schemas.microsoft.com/office/drawing/2014/main" id="{71FECCCD-969D-41BB-A3CB-6B9A7B47F0AC}"/>
              </a:ext>
            </a:extLst>
          </p:cNvPr>
          <p:cNvSpPr txBox="1"/>
          <p:nvPr/>
        </p:nvSpPr>
        <p:spPr>
          <a:xfrm>
            <a:off x="24927" y="254295"/>
            <a:ext cx="6860323" cy="769441"/>
          </a:xfrm>
          <a:prstGeom prst="rect">
            <a:avLst/>
          </a:prstGeom>
          <a:noFill/>
        </p:spPr>
        <p:txBody>
          <a:bodyPr wrap="square">
            <a:spAutoFit/>
          </a:bodyPr>
          <a:lstStyle/>
          <a:p>
            <a:pPr algn="ctr"/>
            <a:r>
              <a:rPr lang="en-GB" sz="3200" b="1" u="sng" dirty="0">
                <a:latin typeface="Sassoon Primary Std" panose="020B0503020103030203" pitchFamily="34" charset="0"/>
              </a:rPr>
              <a:t>Top Tips for the Summer</a:t>
            </a:r>
          </a:p>
          <a:p>
            <a:pPr algn="ctr"/>
            <a:r>
              <a:rPr lang="en-GB" sz="1200" i="1" dirty="0">
                <a:latin typeface="Sassoon Primary Std" panose="020B0503020103030203" pitchFamily="34" charset="0"/>
              </a:rPr>
              <a:t>How can I get my child “school ready”?</a:t>
            </a:r>
          </a:p>
        </p:txBody>
      </p:sp>
      <p:pic>
        <p:nvPicPr>
          <p:cNvPr id="5122" name="Picture 2">
            <a:extLst>
              <a:ext uri="{FF2B5EF4-FFF2-40B4-BE49-F238E27FC236}">
                <a16:creationId xmlns:a16="http://schemas.microsoft.com/office/drawing/2014/main" id="{4C798A72-C2B5-4180-951E-922BE93FF76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00459" y="2253240"/>
            <a:ext cx="1614824" cy="207013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FCCEAD5F-2CF1-4734-B9FF-6DFE43D1AE5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3800" r="21602" b="6523"/>
          <a:stretch/>
        </p:blipFill>
        <p:spPr>
          <a:xfrm>
            <a:off x="7267326" y="-42"/>
            <a:ext cx="1640727" cy="2070132"/>
          </a:xfrm>
          <a:prstGeom prst="rect">
            <a:avLst/>
          </a:prstGeom>
        </p:spPr>
      </p:pic>
      <p:pic>
        <p:nvPicPr>
          <p:cNvPr id="14" name="Picture 13">
            <a:extLst>
              <a:ext uri="{FF2B5EF4-FFF2-40B4-BE49-F238E27FC236}">
                <a16:creationId xmlns:a16="http://schemas.microsoft.com/office/drawing/2014/main" id="{F9989953-1AA9-40BD-9B3B-03F6AA0B3EB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67003" y="4556156"/>
            <a:ext cx="1641050" cy="2301844"/>
          </a:xfrm>
          <a:prstGeom prst="rect">
            <a:avLst/>
          </a:prstGeom>
        </p:spPr>
      </p:pic>
    </p:spTree>
    <p:extLst>
      <p:ext uri="{BB962C8B-B14F-4D97-AF65-F5344CB8AC3E}">
        <p14:creationId xmlns:p14="http://schemas.microsoft.com/office/powerpoint/2010/main" val="1689263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fade">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fade">
                                      <p:cBhvr>
                                        <p:cTn id="32" dur="500"/>
                                        <p:tgtEl>
                                          <p:spTgt spid="4">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7" end="7"/>
                                            </p:txEl>
                                          </p:spTgt>
                                        </p:tgtEl>
                                        <p:attrNameLst>
                                          <p:attrName>style.visibility</p:attrName>
                                        </p:attrNameLst>
                                      </p:cBhvr>
                                      <p:to>
                                        <p:strVal val="visible"/>
                                      </p:to>
                                    </p:set>
                                    <p:animEffect transition="in" filter="fade">
                                      <p:cBhvr>
                                        <p:cTn id="37" dur="500"/>
                                        <p:tgtEl>
                                          <p:spTgt spid="4">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xEl>
                                              <p:pRg st="8" end="8"/>
                                            </p:txEl>
                                          </p:spTgt>
                                        </p:tgtEl>
                                        <p:attrNameLst>
                                          <p:attrName>style.visibility</p:attrName>
                                        </p:attrNameLst>
                                      </p:cBhvr>
                                      <p:to>
                                        <p:strVal val="visible"/>
                                      </p:to>
                                    </p:set>
                                    <p:animEffect transition="in" filter="fade">
                                      <p:cBhvr>
                                        <p:cTn id="42"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5BC2ADB-6CAF-48DE-8097-39B03740B76A}"/>
              </a:ext>
            </a:extLst>
          </p:cNvPr>
          <p:cNvSpPr/>
          <p:nvPr/>
        </p:nvSpPr>
        <p:spPr>
          <a:xfrm>
            <a:off x="251520" y="186693"/>
            <a:ext cx="8704888" cy="101006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Sassoon Primary Std" panose="020B0503020103030203" pitchFamily="34" charset="0"/>
            </a:endParaRPr>
          </a:p>
        </p:txBody>
      </p:sp>
      <p:pic>
        <p:nvPicPr>
          <p:cNvPr id="7" name="Picture 6">
            <a:extLst>
              <a:ext uri="{FF2B5EF4-FFF2-40B4-BE49-F238E27FC236}">
                <a16:creationId xmlns:a16="http://schemas.microsoft.com/office/drawing/2014/main" id="{FFE79914-1716-4F92-BD3B-33C5E69926F7}"/>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flipH="1">
            <a:off x="251520" y="184700"/>
            <a:ext cx="595207" cy="595207"/>
          </a:xfrm>
          <a:prstGeom prst="rect">
            <a:avLst/>
          </a:prstGeom>
        </p:spPr>
      </p:pic>
      <p:pic>
        <p:nvPicPr>
          <p:cNvPr id="8" name="Picture 7">
            <a:extLst>
              <a:ext uri="{FF2B5EF4-FFF2-40B4-BE49-F238E27FC236}">
                <a16:creationId xmlns:a16="http://schemas.microsoft.com/office/drawing/2014/main" id="{490F3BE4-F6BB-41F2-90BD-36CFD98CA9C8}"/>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361201" y="184699"/>
            <a:ext cx="595207" cy="595207"/>
          </a:xfrm>
          <a:prstGeom prst="rect">
            <a:avLst/>
          </a:prstGeom>
        </p:spPr>
      </p:pic>
      <p:sp>
        <p:nvSpPr>
          <p:cNvPr id="2" name="Title 1"/>
          <p:cNvSpPr>
            <a:spLocks noGrp="1"/>
          </p:cNvSpPr>
          <p:nvPr>
            <p:ph type="ctrTitle"/>
          </p:nvPr>
        </p:nvSpPr>
        <p:spPr>
          <a:xfrm>
            <a:off x="2771800" y="-154242"/>
            <a:ext cx="7772400" cy="1470025"/>
          </a:xfrm>
        </p:spPr>
        <p:txBody>
          <a:bodyPr/>
          <a:lstStyle/>
          <a:p>
            <a:pPr algn="l"/>
            <a:r>
              <a:rPr lang="en-GB" b="1" u="sng" dirty="0">
                <a:latin typeface="Sassoon Primary Std" panose="020B0503020103030203" pitchFamily="34" charset="0"/>
              </a:rPr>
              <a:t>School uniform</a:t>
            </a: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8995" y="2034459"/>
            <a:ext cx="4797152" cy="359786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p:cNvPicPr>
            <a:picLocks noChangeAspect="1"/>
          </p:cNvPicPr>
          <p:nvPr/>
        </p:nvPicPr>
        <p:blipFill>
          <a:blip r:embed="rId6"/>
          <a:stretch>
            <a:fillRect/>
          </a:stretch>
        </p:blipFill>
        <p:spPr>
          <a:xfrm>
            <a:off x="5077659" y="1438307"/>
            <a:ext cx="3431376" cy="4797153"/>
          </a:xfrm>
          <a:prstGeom prst="rect">
            <a:avLst/>
          </a:prstGeom>
        </p:spPr>
      </p:pic>
    </p:spTree>
    <p:extLst>
      <p:ext uri="{BB962C8B-B14F-4D97-AF65-F5344CB8AC3E}">
        <p14:creationId xmlns:p14="http://schemas.microsoft.com/office/powerpoint/2010/main" val="36526661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443B62D-1C19-4175-A89E-05A42FDFC481}"/>
              </a:ext>
            </a:extLst>
          </p:cNvPr>
          <p:cNvSpPr/>
          <p:nvPr/>
        </p:nvSpPr>
        <p:spPr>
          <a:xfrm>
            <a:off x="251520" y="186692"/>
            <a:ext cx="8704888" cy="1451827"/>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Sassoon Primary Std" panose="020B0503020103030203" pitchFamily="34" charset="0"/>
            </a:endParaRPr>
          </a:p>
        </p:txBody>
      </p:sp>
      <p:sp>
        <p:nvSpPr>
          <p:cNvPr id="2" name="Title 1"/>
          <p:cNvSpPr>
            <a:spLocks noGrp="1"/>
          </p:cNvSpPr>
          <p:nvPr>
            <p:ph type="title"/>
          </p:nvPr>
        </p:nvSpPr>
        <p:spPr/>
        <p:txBody>
          <a:bodyPr>
            <a:normAutofit fontScale="90000"/>
          </a:bodyPr>
          <a:lstStyle/>
          <a:p>
            <a:r>
              <a:rPr lang="en-GB" b="1" dirty="0">
                <a:latin typeface="Sassoon Primary Std" panose="020B0503020103030203" pitchFamily="34" charset="0"/>
              </a:rPr>
              <a:t>All weather - In school provisions</a:t>
            </a:r>
            <a:br>
              <a:rPr lang="en-GB" b="1" dirty="0">
                <a:latin typeface="Sassoon Primary Std" panose="020B0503020103030203" pitchFamily="34" charset="0"/>
              </a:rPr>
            </a:br>
            <a:r>
              <a:rPr lang="en-GB" b="1" dirty="0">
                <a:latin typeface="Sassoon Primary Std" panose="020B0503020103030203" pitchFamily="34" charset="0"/>
              </a:rPr>
              <a:t>(To stay at school) </a:t>
            </a:r>
          </a:p>
        </p:txBody>
      </p:sp>
      <p:pic>
        <p:nvPicPr>
          <p:cNvPr id="8" name="Picture 7">
            <a:extLst>
              <a:ext uri="{FF2B5EF4-FFF2-40B4-BE49-F238E27FC236}">
                <a16:creationId xmlns:a16="http://schemas.microsoft.com/office/drawing/2014/main" id="{FB8F52D5-E5E3-4252-95B5-52D51145A47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251518" y="184701"/>
            <a:ext cx="595207" cy="652012"/>
          </a:xfrm>
          <a:prstGeom prst="rect">
            <a:avLst/>
          </a:prstGeom>
        </p:spPr>
      </p:pic>
      <p:pic>
        <p:nvPicPr>
          <p:cNvPr id="9" name="Picture 8">
            <a:extLst>
              <a:ext uri="{FF2B5EF4-FFF2-40B4-BE49-F238E27FC236}">
                <a16:creationId xmlns:a16="http://schemas.microsoft.com/office/drawing/2014/main" id="{885E5BCA-5A87-4E50-B99F-9F54BDB76B8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361201" y="184700"/>
            <a:ext cx="595207" cy="652012"/>
          </a:xfrm>
          <a:prstGeom prst="rect">
            <a:avLst/>
          </a:prstGeom>
        </p:spPr>
      </p:pic>
      <p:sp>
        <p:nvSpPr>
          <p:cNvPr id="3" name="Content Placeholder 2"/>
          <p:cNvSpPr>
            <a:spLocks noGrp="1"/>
          </p:cNvSpPr>
          <p:nvPr>
            <p:ph idx="1"/>
          </p:nvPr>
        </p:nvSpPr>
        <p:spPr>
          <a:xfrm>
            <a:off x="457200" y="2492896"/>
            <a:ext cx="8229600" cy="4525963"/>
          </a:xfrm>
        </p:spPr>
        <p:txBody>
          <a:bodyPr/>
          <a:lstStyle/>
          <a:p>
            <a:r>
              <a:rPr lang="en-GB" dirty="0">
                <a:latin typeface="Sassoon Primary Std" panose="020B0503020103030203" pitchFamily="34" charset="0"/>
              </a:rPr>
              <a:t>Wellies</a:t>
            </a:r>
          </a:p>
          <a:p>
            <a:pPr marL="0" indent="0">
              <a:buNone/>
            </a:pPr>
            <a:endParaRPr lang="en-GB" dirty="0">
              <a:latin typeface="Sassoon Primary Std" panose="020B0503020103030203" pitchFamily="34" charset="0"/>
            </a:endParaRPr>
          </a:p>
          <a:p>
            <a:r>
              <a:rPr lang="en-GB" dirty="0">
                <a:latin typeface="Sassoon Primary Std" panose="020B0503020103030203" pitchFamily="34" charset="0"/>
              </a:rPr>
              <a:t>Waterproof coat </a:t>
            </a:r>
          </a:p>
          <a:p>
            <a:pPr marL="0" indent="0">
              <a:buNone/>
            </a:pPr>
            <a:r>
              <a:rPr lang="en-GB" dirty="0">
                <a:latin typeface="Sassoon Primary Std" panose="020B0503020103030203" pitchFamily="34" charset="0"/>
              </a:rPr>
              <a:t>– doesn’t have to be a school coat</a:t>
            </a:r>
          </a:p>
        </p:txBody>
      </p:sp>
      <p:pic>
        <p:nvPicPr>
          <p:cNvPr id="4" name="Picture 3" descr="https://www.littleoutdoorkids.co.uk/imgs/kids%20wellies.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05599" y="1924724"/>
            <a:ext cx="1698262" cy="181964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p:cNvPicPr>
            <a:picLocks noChangeAspect="1"/>
          </p:cNvPicPr>
          <p:nvPr/>
        </p:nvPicPr>
        <p:blipFill>
          <a:blip r:embed="rId5"/>
          <a:stretch>
            <a:fillRect/>
          </a:stretch>
        </p:blipFill>
        <p:spPr>
          <a:xfrm>
            <a:off x="7205599" y="4171556"/>
            <a:ext cx="1698262" cy="2499752"/>
          </a:xfrm>
          <a:prstGeom prst="rect">
            <a:avLst/>
          </a:prstGeom>
        </p:spPr>
      </p:pic>
      <p:sp>
        <p:nvSpPr>
          <p:cNvPr id="10" name="Rectangle 9"/>
          <p:cNvSpPr/>
          <p:nvPr/>
        </p:nvSpPr>
        <p:spPr>
          <a:xfrm>
            <a:off x="487490" y="5333486"/>
            <a:ext cx="5334347" cy="830997"/>
          </a:xfrm>
          <a:prstGeom prst="rect">
            <a:avLst/>
          </a:prstGeom>
        </p:spPr>
        <p:txBody>
          <a:bodyPr wrap="square">
            <a:spAutoFit/>
          </a:bodyPr>
          <a:lstStyle/>
          <a:p>
            <a:r>
              <a:rPr lang="en-GB" sz="2400" dirty="0">
                <a:solidFill>
                  <a:srgbClr val="FF0000"/>
                </a:solidFill>
                <a:latin typeface="Comic Sans MS" panose="030F0702030302020204" pitchFamily="66" charset="0"/>
              </a:rPr>
              <a:t>Please ensure </a:t>
            </a:r>
            <a:r>
              <a:rPr lang="en-GB" sz="2400" b="1" dirty="0">
                <a:solidFill>
                  <a:srgbClr val="FF0000"/>
                </a:solidFill>
                <a:latin typeface="Comic Sans MS" panose="030F0702030302020204" pitchFamily="66" charset="0"/>
              </a:rPr>
              <a:t>everything</a:t>
            </a:r>
            <a:r>
              <a:rPr lang="en-GB" sz="2400" dirty="0">
                <a:solidFill>
                  <a:srgbClr val="FF0000"/>
                </a:solidFill>
                <a:latin typeface="Comic Sans MS" panose="030F0702030302020204" pitchFamily="66" charset="0"/>
              </a:rPr>
              <a:t> that comes into school is named!!</a:t>
            </a:r>
            <a:endParaRPr lang="en-GB" sz="2400" dirty="0">
              <a:latin typeface="Comic Sans MS" panose="030F0702030302020204" pitchFamily="66" charset="0"/>
            </a:endParaRPr>
          </a:p>
        </p:txBody>
      </p:sp>
    </p:spTree>
    <p:extLst>
      <p:ext uri="{BB962C8B-B14F-4D97-AF65-F5344CB8AC3E}">
        <p14:creationId xmlns:p14="http://schemas.microsoft.com/office/powerpoint/2010/main" val="31498265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40AEA30-9D8F-42AC-9C51-F90015F8F652}"/>
              </a:ext>
            </a:extLst>
          </p:cNvPr>
          <p:cNvSpPr/>
          <p:nvPr/>
        </p:nvSpPr>
        <p:spPr>
          <a:xfrm>
            <a:off x="251520" y="186693"/>
            <a:ext cx="8704888" cy="132685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Sassoon Primary Std" panose="020B0503020103030203" pitchFamily="34" charset="0"/>
            </a:endParaRPr>
          </a:p>
        </p:txBody>
      </p:sp>
      <p:pic>
        <p:nvPicPr>
          <p:cNvPr id="13" name="Picture 12">
            <a:extLst>
              <a:ext uri="{FF2B5EF4-FFF2-40B4-BE49-F238E27FC236}">
                <a16:creationId xmlns:a16="http://schemas.microsoft.com/office/drawing/2014/main" id="{1BF37FCC-8AB5-471B-9A17-52B1FC131AF5}"/>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251517" y="184701"/>
            <a:ext cx="595207" cy="595888"/>
          </a:xfrm>
          <a:prstGeom prst="rect">
            <a:avLst/>
          </a:prstGeom>
        </p:spPr>
      </p:pic>
      <p:pic>
        <p:nvPicPr>
          <p:cNvPr id="14" name="Picture 13">
            <a:extLst>
              <a:ext uri="{FF2B5EF4-FFF2-40B4-BE49-F238E27FC236}">
                <a16:creationId xmlns:a16="http://schemas.microsoft.com/office/drawing/2014/main" id="{5AD0FAAC-87C0-4CE9-B2CE-7114D1AAC0C9}"/>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361201" y="184700"/>
            <a:ext cx="595207" cy="595888"/>
          </a:xfrm>
          <a:prstGeom prst="rect">
            <a:avLst/>
          </a:prstGeom>
        </p:spPr>
      </p:pic>
      <p:sp>
        <p:nvSpPr>
          <p:cNvPr id="2" name="Title 1"/>
          <p:cNvSpPr>
            <a:spLocks noGrp="1"/>
          </p:cNvSpPr>
          <p:nvPr>
            <p:ph type="title"/>
          </p:nvPr>
        </p:nvSpPr>
        <p:spPr/>
        <p:txBody>
          <a:bodyPr>
            <a:normAutofit fontScale="90000"/>
          </a:bodyPr>
          <a:lstStyle/>
          <a:p>
            <a:r>
              <a:rPr lang="en-GB" b="1" u="sng" dirty="0">
                <a:latin typeface="Sassoon Primary Std" panose="020B0503020103030203" pitchFamily="34" charset="0"/>
              </a:rPr>
              <a:t>PE Kit</a:t>
            </a:r>
            <a:br>
              <a:rPr lang="en-GB" b="1" dirty="0">
                <a:latin typeface="Sassoon Primary Std" panose="020B0503020103030203" pitchFamily="34" charset="0"/>
              </a:rPr>
            </a:br>
            <a:r>
              <a:rPr lang="en-GB" b="1" dirty="0">
                <a:latin typeface="Sassoon Primary Std" panose="020B0503020103030203" pitchFamily="34" charset="0"/>
              </a:rPr>
              <a:t>(To stay at school) </a:t>
            </a:r>
          </a:p>
        </p:txBody>
      </p:sp>
      <p:pic>
        <p:nvPicPr>
          <p:cNvPr id="6" name="Picture 5"/>
          <p:cNvPicPr>
            <a:picLocks noChangeAspect="1"/>
          </p:cNvPicPr>
          <p:nvPr/>
        </p:nvPicPr>
        <p:blipFill>
          <a:blip r:embed="rId4"/>
          <a:stretch>
            <a:fillRect/>
          </a:stretch>
        </p:blipFill>
        <p:spPr>
          <a:xfrm>
            <a:off x="173519" y="1683888"/>
            <a:ext cx="2257993" cy="1921465"/>
          </a:xfrm>
          <a:prstGeom prst="rect">
            <a:avLst/>
          </a:prstGeom>
        </p:spPr>
      </p:pic>
      <p:pic>
        <p:nvPicPr>
          <p:cNvPr id="7" name="Picture 6"/>
          <p:cNvPicPr>
            <a:picLocks noChangeAspect="1"/>
          </p:cNvPicPr>
          <p:nvPr/>
        </p:nvPicPr>
        <p:blipFill>
          <a:blip r:embed="rId5"/>
          <a:stretch>
            <a:fillRect/>
          </a:stretch>
        </p:blipFill>
        <p:spPr>
          <a:xfrm>
            <a:off x="2843808" y="1682858"/>
            <a:ext cx="1334868" cy="2640717"/>
          </a:xfrm>
          <a:prstGeom prst="rect">
            <a:avLst/>
          </a:prstGeom>
        </p:spPr>
      </p:pic>
      <p:pic>
        <p:nvPicPr>
          <p:cNvPr id="8" name="Picture 7"/>
          <p:cNvPicPr>
            <a:picLocks noChangeAspect="1"/>
          </p:cNvPicPr>
          <p:nvPr/>
        </p:nvPicPr>
        <p:blipFill>
          <a:blip r:embed="rId6"/>
          <a:stretch>
            <a:fillRect/>
          </a:stretch>
        </p:blipFill>
        <p:spPr>
          <a:xfrm>
            <a:off x="375519" y="3453229"/>
            <a:ext cx="1736512" cy="1921465"/>
          </a:xfrm>
          <a:prstGeom prst="rect">
            <a:avLst/>
          </a:prstGeom>
        </p:spPr>
      </p:pic>
      <p:pic>
        <p:nvPicPr>
          <p:cNvPr id="9" name="Picture 8"/>
          <p:cNvPicPr>
            <a:picLocks noChangeAspect="1"/>
          </p:cNvPicPr>
          <p:nvPr/>
        </p:nvPicPr>
        <p:blipFill>
          <a:blip r:embed="rId7"/>
          <a:stretch>
            <a:fillRect/>
          </a:stretch>
        </p:blipFill>
        <p:spPr>
          <a:xfrm>
            <a:off x="2438059" y="4492885"/>
            <a:ext cx="2017465" cy="1386149"/>
          </a:xfrm>
          <a:prstGeom prst="rect">
            <a:avLst/>
          </a:prstGeom>
        </p:spPr>
      </p:pic>
      <p:pic>
        <p:nvPicPr>
          <p:cNvPr id="10" name="Picture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4135812" y="2458238"/>
            <a:ext cx="4886268" cy="36647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Rectangle 10"/>
          <p:cNvSpPr/>
          <p:nvPr/>
        </p:nvSpPr>
        <p:spPr>
          <a:xfrm>
            <a:off x="48438" y="6087392"/>
            <a:ext cx="4572000" cy="646331"/>
          </a:xfrm>
          <a:prstGeom prst="rect">
            <a:avLst/>
          </a:prstGeom>
        </p:spPr>
        <p:txBody>
          <a:bodyPr>
            <a:spAutoFit/>
          </a:bodyPr>
          <a:lstStyle/>
          <a:p>
            <a:r>
              <a:rPr lang="en-GB" dirty="0">
                <a:solidFill>
                  <a:srgbClr val="FF0000"/>
                </a:solidFill>
                <a:latin typeface="Comic Sans MS" panose="030F0702030302020204" pitchFamily="66" charset="0"/>
              </a:rPr>
              <a:t>Please ensure </a:t>
            </a:r>
            <a:r>
              <a:rPr lang="en-GB" b="1" dirty="0">
                <a:solidFill>
                  <a:srgbClr val="FF0000"/>
                </a:solidFill>
                <a:latin typeface="Comic Sans MS" panose="030F0702030302020204" pitchFamily="66" charset="0"/>
              </a:rPr>
              <a:t>everything</a:t>
            </a:r>
            <a:r>
              <a:rPr lang="en-GB" dirty="0">
                <a:solidFill>
                  <a:srgbClr val="FF0000"/>
                </a:solidFill>
                <a:latin typeface="Comic Sans MS" panose="030F0702030302020204" pitchFamily="66" charset="0"/>
              </a:rPr>
              <a:t> that comes into school is named!!</a:t>
            </a:r>
            <a:endParaRPr lang="en-GB" dirty="0">
              <a:latin typeface="Comic Sans MS" panose="030F0702030302020204" pitchFamily="66" charset="0"/>
            </a:endParaRPr>
          </a:p>
        </p:txBody>
      </p:sp>
    </p:spTree>
    <p:extLst>
      <p:ext uri="{BB962C8B-B14F-4D97-AF65-F5344CB8AC3E}">
        <p14:creationId xmlns:p14="http://schemas.microsoft.com/office/powerpoint/2010/main" val="12222875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4E4348B-6603-47C3-974D-A031B85D4770}"/>
              </a:ext>
            </a:extLst>
          </p:cNvPr>
          <p:cNvSpPr/>
          <p:nvPr/>
        </p:nvSpPr>
        <p:spPr>
          <a:xfrm>
            <a:off x="251520" y="187666"/>
            <a:ext cx="8704888" cy="6482667"/>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Sassoon Primary Std" panose="020B0503020103030203" pitchFamily="34" charset="0"/>
            </a:endParaRPr>
          </a:p>
        </p:txBody>
      </p:sp>
      <p:sp>
        <p:nvSpPr>
          <p:cNvPr id="2" name="Title 1"/>
          <p:cNvSpPr>
            <a:spLocks noGrp="1"/>
          </p:cNvSpPr>
          <p:nvPr>
            <p:ph type="ctrTitle"/>
          </p:nvPr>
        </p:nvSpPr>
        <p:spPr>
          <a:xfrm>
            <a:off x="732077" y="262641"/>
            <a:ext cx="7772400" cy="1470025"/>
          </a:xfrm>
        </p:spPr>
        <p:txBody>
          <a:bodyPr>
            <a:normAutofit/>
          </a:bodyPr>
          <a:lstStyle/>
          <a:p>
            <a:r>
              <a:rPr lang="en-GB" sz="4400" b="1" u="sng" dirty="0">
                <a:latin typeface="Sassoon Primary Std" panose="020B0503020103030203" pitchFamily="34" charset="0"/>
              </a:rPr>
              <a:t>Transition to School</a:t>
            </a:r>
            <a:br>
              <a:rPr lang="en-GB" sz="4400" b="1" u="sng" dirty="0">
                <a:latin typeface="Sassoon Primary Std" panose="020B0503020103030203" pitchFamily="34" charset="0"/>
              </a:rPr>
            </a:br>
            <a:r>
              <a:rPr lang="en-GB" sz="4400" b="1" u="sng" dirty="0">
                <a:latin typeface="Sassoon Primary Std" panose="020B0503020103030203" pitchFamily="34" charset="0"/>
              </a:rPr>
              <a:t>Before September</a:t>
            </a:r>
            <a:endParaRPr lang="en-GB" b="1" u="sng" dirty="0">
              <a:latin typeface="Sassoon Primary Std" panose="020B0503020103030203" pitchFamily="34" charset="0"/>
            </a:endParaRPr>
          </a:p>
        </p:txBody>
      </p:sp>
      <p:pic>
        <p:nvPicPr>
          <p:cNvPr id="6" name="Picture 5">
            <a:extLst>
              <a:ext uri="{FF2B5EF4-FFF2-40B4-BE49-F238E27FC236}">
                <a16:creationId xmlns:a16="http://schemas.microsoft.com/office/drawing/2014/main" id="{E4D9788C-610A-45DC-BC46-218580BD717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077053" y="47869"/>
            <a:ext cx="920027" cy="970136"/>
          </a:xfrm>
          <a:prstGeom prst="rect">
            <a:avLst/>
          </a:prstGeom>
        </p:spPr>
      </p:pic>
      <p:pic>
        <p:nvPicPr>
          <p:cNvPr id="7" name="Picture 6">
            <a:extLst>
              <a:ext uri="{FF2B5EF4-FFF2-40B4-BE49-F238E27FC236}">
                <a16:creationId xmlns:a16="http://schemas.microsoft.com/office/drawing/2014/main" id="{34333E50-04A0-49A0-B374-B0584436450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flipH="1">
            <a:off x="154696" y="27518"/>
            <a:ext cx="920027" cy="970136"/>
          </a:xfrm>
          <a:prstGeom prst="rect">
            <a:avLst/>
          </a:prstGeom>
        </p:spPr>
      </p:pic>
      <p:sp>
        <p:nvSpPr>
          <p:cNvPr id="3" name="TextBox 2">
            <a:extLst>
              <a:ext uri="{FF2B5EF4-FFF2-40B4-BE49-F238E27FC236}">
                <a16:creationId xmlns:a16="http://schemas.microsoft.com/office/drawing/2014/main" id="{A77623A4-DD4F-4FE0-9FF6-60BF5DB48729}"/>
              </a:ext>
            </a:extLst>
          </p:cNvPr>
          <p:cNvSpPr txBox="1"/>
          <p:nvPr/>
        </p:nvSpPr>
        <p:spPr>
          <a:xfrm>
            <a:off x="391496" y="2060848"/>
            <a:ext cx="8424936" cy="5201424"/>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Sassoon Primary Std" panose="020B0503020103030203" pitchFamily="34" charset="0"/>
              </a:rPr>
              <a:t>Wednesday 24</a:t>
            </a:r>
            <a:r>
              <a:rPr lang="en-GB" sz="2400" baseline="30000" dirty="0">
                <a:latin typeface="Sassoon Primary Std" panose="020B0503020103030203" pitchFamily="34" charset="0"/>
              </a:rPr>
              <a:t>th</a:t>
            </a:r>
            <a:r>
              <a:rPr lang="en-GB" sz="2400" dirty="0">
                <a:latin typeface="Sassoon Primary Std" panose="020B0503020103030203" pitchFamily="34" charset="0"/>
              </a:rPr>
              <a:t> June – 1.15pm – 2.30pm</a:t>
            </a:r>
          </a:p>
          <a:p>
            <a:r>
              <a:rPr lang="en-GB" sz="2400" dirty="0">
                <a:latin typeface="Sassoon Primary Std" panose="020B0503020103030203" pitchFamily="34" charset="0"/>
              </a:rPr>
              <a:t>   Transition Session for </a:t>
            </a:r>
            <a:r>
              <a:rPr lang="en-GB" sz="2400" dirty="0">
                <a:solidFill>
                  <a:srgbClr val="FF0000"/>
                </a:solidFill>
                <a:latin typeface="Sassoon Primary Std" panose="020B0503020103030203" pitchFamily="34" charset="0"/>
              </a:rPr>
              <a:t>Group A children only</a:t>
            </a:r>
            <a:r>
              <a:rPr lang="en-GB" sz="2400" dirty="0">
                <a:latin typeface="Sassoon Primary Std" panose="020B0503020103030203" pitchFamily="34" charset="0"/>
              </a:rPr>
              <a:t> – (Surnames A-O)</a:t>
            </a:r>
          </a:p>
          <a:p>
            <a:endParaRPr lang="en-GB" sz="2400" dirty="0">
              <a:solidFill>
                <a:srgbClr val="FF0000"/>
              </a:solidFill>
              <a:latin typeface="Sassoon Primary Std" panose="020B0503020103030203" pitchFamily="34" charset="0"/>
            </a:endParaRPr>
          </a:p>
          <a:p>
            <a:pPr marL="285750" indent="-285750">
              <a:buFont typeface="Arial" panose="020B0604020202020204" pitchFamily="34" charset="0"/>
              <a:buChar char="•"/>
            </a:pPr>
            <a:r>
              <a:rPr lang="en-GB" sz="2400" dirty="0">
                <a:latin typeface="Sassoon Primary Std" panose="020B0503020103030203" pitchFamily="34" charset="0"/>
              </a:rPr>
              <a:t>Thursday 2</a:t>
            </a:r>
            <a:r>
              <a:rPr lang="en-GB" sz="2400" baseline="30000" dirty="0">
                <a:latin typeface="Sassoon Primary Std" panose="020B0503020103030203" pitchFamily="34" charset="0"/>
              </a:rPr>
              <a:t>nd</a:t>
            </a:r>
            <a:r>
              <a:rPr lang="en-GB" sz="2400" dirty="0">
                <a:latin typeface="Sassoon Primary Std" panose="020B0503020103030203" pitchFamily="34" charset="0"/>
              </a:rPr>
              <a:t> July – 1.15pm – 2.30pm </a:t>
            </a:r>
          </a:p>
          <a:p>
            <a:r>
              <a:rPr lang="en-GB" sz="2400" dirty="0">
                <a:latin typeface="Sassoon Primary Std" panose="020B0503020103030203" pitchFamily="34" charset="0"/>
              </a:rPr>
              <a:t>   Transition Session for </a:t>
            </a:r>
            <a:r>
              <a:rPr lang="en-GB" sz="2400" dirty="0">
                <a:solidFill>
                  <a:srgbClr val="FF0000"/>
                </a:solidFill>
                <a:latin typeface="Sassoon Primary Std" panose="020B0503020103030203" pitchFamily="34" charset="0"/>
              </a:rPr>
              <a:t>Group B children only</a:t>
            </a:r>
            <a:r>
              <a:rPr lang="en-GB" sz="2400" dirty="0">
                <a:latin typeface="Sassoon Primary Std" panose="020B0503020103030203" pitchFamily="34" charset="0"/>
              </a:rPr>
              <a:t> – (Surnames R-Z)</a:t>
            </a:r>
          </a:p>
          <a:p>
            <a:endParaRPr lang="en-GB" sz="2400" dirty="0">
              <a:latin typeface="Sassoon Primary Std" panose="020B0503020103030203" pitchFamily="34" charset="0"/>
            </a:endParaRPr>
          </a:p>
          <a:p>
            <a:pPr marL="285750" indent="-285750">
              <a:buFont typeface="Arial" panose="020B0604020202020204" pitchFamily="34" charset="0"/>
              <a:buChar char="•"/>
            </a:pPr>
            <a:r>
              <a:rPr lang="en-GB" sz="2400" dirty="0">
                <a:latin typeface="Sassoon Primary Std" panose="020B0503020103030203" pitchFamily="34" charset="0"/>
              </a:rPr>
              <a:t>Tuesday 7</a:t>
            </a:r>
            <a:r>
              <a:rPr lang="en-GB" sz="2400" baseline="30000" dirty="0">
                <a:latin typeface="Sassoon Primary Std" panose="020B0503020103030203" pitchFamily="34" charset="0"/>
              </a:rPr>
              <a:t>th</a:t>
            </a:r>
            <a:r>
              <a:rPr lang="en-GB" sz="2400" dirty="0">
                <a:latin typeface="Sassoon Primary Std" panose="020B0503020103030203" pitchFamily="34" charset="0"/>
              </a:rPr>
              <a:t> July – 9.30am – 11.00am</a:t>
            </a:r>
          </a:p>
          <a:p>
            <a:r>
              <a:rPr lang="en-GB" sz="2400" dirty="0">
                <a:latin typeface="Sassoon Primary Std" panose="020B0503020103030203" pitchFamily="34" charset="0"/>
              </a:rPr>
              <a:t>   Teddy Bears Picnic – Please send your child with their favourite     </a:t>
            </a:r>
          </a:p>
          <a:p>
            <a:r>
              <a:rPr lang="en-GB" sz="2400" dirty="0">
                <a:latin typeface="Sassoon Primary Std" panose="020B0503020103030203" pitchFamily="34" charset="0"/>
              </a:rPr>
              <a:t>   cuddly toy, a small       </a:t>
            </a:r>
          </a:p>
          <a:p>
            <a:r>
              <a:rPr lang="en-GB" sz="2400" dirty="0">
                <a:latin typeface="Sassoon Primary Std" panose="020B0503020103030203" pitchFamily="34" charset="0"/>
              </a:rPr>
              <a:t>   snack and a drink (accompanied by parent)</a:t>
            </a:r>
          </a:p>
          <a:p>
            <a:endParaRPr lang="en-GB" sz="2400" dirty="0">
              <a:latin typeface="Sassoon Primary Std" panose="020B0503020103030203" pitchFamily="34" charset="0"/>
            </a:endParaRPr>
          </a:p>
          <a:p>
            <a:endParaRPr lang="en-GB" sz="3600" b="1" dirty="0">
              <a:solidFill>
                <a:srgbClr val="FF0000"/>
              </a:solidFill>
              <a:latin typeface="Sassoon Primary Std" panose="020B0503020103030203" pitchFamily="34" charset="0"/>
            </a:endParaRPr>
          </a:p>
          <a:p>
            <a:endParaRPr lang="en-GB" sz="2400" dirty="0"/>
          </a:p>
        </p:txBody>
      </p:sp>
    </p:spTree>
    <p:extLst>
      <p:ext uri="{BB962C8B-B14F-4D97-AF65-F5344CB8AC3E}">
        <p14:creationId xmlns:p14="http://schemas.microsoft.com/office/powerpoint/2010/main" val="36226969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4E4348B-6603-47C3-974D-A031B85D4770}"/>
              </a:ext>
            </a:extLst>
          </p:cNvPr>
          <p:cNvSpPr/>
          <p:nvPr/>
        </p:nvSpPr>
        <p:spPr>
          <a:xfrm>
            <a:off x="251520" y="186692"/>
            <a:ext cx="8704888" cy="6482667"/>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Sassoon Primary Std" panose="020B0503020103030203" pitchFamily="34" charset="0"/>
            </a:endParaRPr>
          </a:p>
        </p:txBody>
      </p:sp>
      <p:sp>
        <p:nvSpPr>
          <p:cNvPr id="2" name="Title 1"/>
          <p:cNvSpPr>
            <a:spLocks noGrp="1"/>
          </p:cNvSpPr>
          <p:nvPr>
            <p:ph type="ctrTitle"/>
          </p:nvPr>
        </p:nvSpPr>
        <p:spPr>
          <a:xfrm>
            <a:off x="781434" y="-3382"/>
            <a:ext cx="7772400" cy="1470025"/>
          </a:xfrm>
        </p:spPr>
        <p:txBody>
          <a:bodyPr>
            <a:normAutofit/>
          </a:bodyPr>
          <a:lstStyle/>
          <a:p>
            <a:r>
              <a:rPr lang="en-GB" sz="4000" b="1" u="sng" dirty="0">
                <a:latin typeface="Sassoon Primary Std" panose="020B0503020103030203" pitchFamily="34" charset="0"/>
              </a:rPr>
              <a:t>Transition to School</a:t>
            </a:r>
            <a:br>
              <a:rPr lang="en-GB" sz="4000" b="1" u="sng" dirty="0">
                <a:latin typeface="Sassoon Primary Std" panose="020B0503020103030203" pitchFamily="34" charset="0"/>
              </a:rPr>
            </a:br>
            <a:r>
              <a:rPr lang="en-GB" sz="4000" b="1" u="sng" dirty="0">
                <a:latin typeface="Sassoon Primary Std" panose="020B0503020103030203" pitchFamily="34" charset="0"/>
              </a:rPr>
              <a:t>In September </a:t>
            </a:r>
          </a:p>
        </p:txBody>
      </p:sp>
      <p:pic>
        <p:nvPicPr>
          <p:cNvPr id="6" name="Picture 5">
            <a:extLst>
              <a:ext uri="{FF2B5EF4-FFF2-40B4-BE49-F238E27FC236}">
                <a16:creationId xmlns:a16="http://schemas.microsoft.com/office/drawing/2014/main" id="{E4D9788C-610A-45DC-BC46-218580BD717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077053" y="47869"/>
            <a:ext cx="920027" cy="970136"/>
          </a:xfrm>
          <a:prstGeom prst="rect">
            <a:avLst/>
          </a:prstGeom>
        </p:spPr>
      </p:pic>
      <p:pic>
        <p:nvPicPr>
          <p:cNvPr id="7" name="Picture 6">
            <a:extLst>
              <a:ext uri="{FF2B5EF4-FFF2-40B4-BE49-F238E27FC236}">
                <a16:creationId xmlns:a16="http://schemas.microsoft.com/office/drawing/2014/main" id="{34333E50-04A0-49A0-B374-B0584436450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flipH="1">
            <a:off x="154696" y="27518"/>
            <a:ext cx="920027" cy="970136"/>
          </a:xfrm>
          <a:prstGeom prst="rect">
            <a:avLst/>
          </a:prstGeom>
        </p:spPr>
      </p:pic>
      <p:sp>
        <p:nvSpPr>
          <p:cNvPr id="3" name="TextBox 2">
            <a:extLst>
              <a:ext uri="{FF2B5EF4-FFF2-40B4-BE49-F238E27FC236}">
                <a16:creationId xmlns:a16="http://schemas.microsoft.com/office/drawing/2014/main" id="{A77623A4-DD4F-4FE0-9FF6-60BF5DB48729}"/>
              </a:ext>
            </a:extLst>
          </p:cNvPr>
          <p:cNvSpPr txBox="1"/>
          <p:nvPr/>
        </p:nvSpPr>
        <p:spPr>
          <a:xfrm>
            <a:off x="572144" y="1640874"/>
            <a:ext cx="8424936" cy="5616922"/>
          </a:xfrm>
          <a:prstGeom prst="rect">
            <a:avLst/>
          </a:prstGeom>
          <a:noFill/>
        </p:spPr>
        <p:txBody>
          <a:bodyPr wrap="square" rtlCol="0">
            <a:spAutoFit/>
          </a:bodyPr>
          <a:lstStyle/>
          <a:p>
            <a:pPr marL="285750" indent="-285750">
              <a:buFont typeface="Arial" panose="020B0604020202020204" pitchFamily="34" charset="0"/>
              <a:buChar char="•"/>
            </a:pPr>
            <a:r>
              <a:rPr lang="en-GB" sz="2100" dirty="0">
                <a:latin typeface="Sassoon Primary Std" panose="020B0503020103030203" pitchFamily="34" charset="0"/>
              </a:rPr>
              <a:t>Wednesday 2</a:t>
            </a:r>
            <a:r>
              <a:rPr lang="en-GB" sz="2100" baseline="30000" dirty="0">
                <a:latin typeface="Sassoon Primary Std" panose="020B0503020103030203" pitchFamily="34" charset="0"/>
              </a:rPr>
              <a:t>nd</a:t>
            </a:r>
            <a:r>
              <a:rPr lang="en-GB" sz="2100" dirty="0">
                <a:latin typeface="Sassoon Primary Std" panose="020B0503020103030203" pitchFamily="34" charset="0"/>
              </a:rPr>
              <a:t> September – 9.15am – 11.00am </a:t>
            </a:r>
          </a:p>
          <a:p>
            <a:r>
              <a:rPr lang="en-GB" sz="2100" dirty="0">
                <a:latin typeface="Sassoon Primary Std" panose="020B0503020103030203" pitchFamily="34" charset="0"/>
              </a:rPr>
              <a:t>    </a:t>
            </a:r>
            <a:r>
              <a:rPr lang="en-GB" sz="2100" dirty="0">
                <a:solidFill>
                  <a:srgbClr val="0070C0"/>
                </a:solidFill>
                <a:latin typeface="Sassoon Primary Std" panose="020B0503020103030203" pitchFamily="34" charset="0"/>
              </a:rPr>
              <a:t>First day of term Group A: Children Only. </a:t>
            </a:r>
          </a:p>
          <a:p>
            <a:r>
              <a:rPr lang="en-GB" sz="2100" b="1" dirty="0">
                <a:solidFill>
                  <a:srgbClr val="FF0000"/>
                </a:solidFill>
                <a:latin typeface="Sassoon Primary Std" panose="020B0503020103030203" pitchFamily="34" charset="0"/>
              </a:rPr>
              <a:t>    Morning only at school </a:t>
            </a:r>
          </a:p>
          <a:p>
            <a:endParaRPr lang="en-GB" sz="1100" b="1" dirty="0">
              <a:latin typeface="Sassoon Primary Std" panose="020B0503020103030203" pitchFamily="34" charset="0"/>
            </a:endParaRPr>
          </a:p>
          <a:p>
            <a:pPr marL="285750" indent="-285750">
              <a:buFont typeface="Arial" panose="020B0604020202020204" pitchFamily="34" charset="0"/>
              <a:buChar char="•"/>
            </a:pPr>
            <a:r>
              <a:rPr lang="en-GB" sz="2100" dirty="0">
                <a:latin typeface="Sassoon Primary Std" panose="020B0503020103030203" pitchFamily="34" charset="0"/>
              </a:rPr>
              <a:t>Wednesday 2</a:t>
            </a:r>
            <a:r>
              <a:rPr lang="en-GB" sz="2100" baseline="30000" dirty="0">
                <a:latin typeface="Sassoon Primary Std" panose="020B0503020103030203" pitchFamily="34" charset="0"/>
              </a:rPr>
              <a:t>nd</a:t>
            </a:r>
            <a:r>
              <a:rPr lang="en-GB" sz="2100" dirty="0">
                <a:latin typeface="Sassoon Primary Std" panose="020B0503020103030203" pitchFamily="34" charset="0"/>
              </a:rPr>
              <a:t> September – 1.15pm – 2.45pm</a:t>
            </a:r>
          </a:p>
          <a:p>
            <a:r>
              <a:rPr lang="en-GB" sz="2100" dirty="0">
                <a:latin typeface="Sassoon Primary Std" panose="020B0503020103030203" pitchFamily="34" charset="0"/>
              </a:rPr>
              <a:t>    </a:t>
            </a:r>
            <a:r>
              <a:rPr lang="en-GB" sz="2100" dirty="0">
                <a:solidFill>
                  <a:srgbClr val="0070C0"/>
                </a:solidFill>
                <a:latin typeface="Sassoon Primary Std" panose="020B0503020103030203" pitchFamily="34" charset="0"/>
              </a:rPr>
              <a:t>First day of term Group B: Children Only. </a:t>
            </a:r>
          </a:p>
          <a:p>
            <a:r>
              <a:rPr lang="en-GB" sz="2100" b="1" dirty="0">
                <a:latin typeface="Sassoon Primary Std" panose="020B0503020103030203" pitchFamily="34" charset="0"/>
              </a:rPr>
              <a:t>    </a:t>
            </a:r>
            <a:r>
              <a:rPr lang="en-GB" sz="2100" b="1" dirty="0">
                <a:solidFill>
                  <a:srgbClr val="FF0000"/>
                </a:solidFill>
                <a:latin typeface="Sassoon Primary Std" panose="020B0503020103030203" pitchFamily="34" charset="0"/>
              </a:rPr>
              <a:t>Afternoon only at school </a:t>
            </a:r>
          </a:p>
          <a:p>
            <a:endParaRPr lang="en-GB" sz="1100" b="1" dirty="0">
              <a:latin typeface="Sassoon Primary Std" panose="020B0503020103030203" pitchFamily="34" charset="0"/>
            </a:endParaRPr>
          </a:p>
          <a:p>
            <a:pPr marL="342900" indent="-342900">
              <a:buFont typeface="Arial" panose="020B0604020202020204" pitchFamily="34" charset="0"/>
              <a:buChar char="•"/>
            </a:pPr>
            <a:r>
              <a:rPr lang="en-GB" sz="2100" dirty="0">
                <a:latin typeface="Sassoon Primary Std" panose="020B0503020103030203" pitchFamily="34" charset="0"/>
              </a:rPr>
              <a:t>Thursday 3</a:t>
            </a:r>
            <a:r>
              <a:rPr lang="en-GB" sz="2100" baseline="30000" dirty="0">
                <a:latin typeface="Sassoon Primary Std" panose="020B0503020103030203" pitchFamily="34" charset="0"/>
              </a:rPr>
              <a:t>rd</a:t>
            </a:r>
            <a:r>
              <a:rPr lang="en-GB" sz="2100" dirty="0">
                <a:latin typeface="Sassoon Primary Std" panose="020B0503020103030203" pitchFamily="34" charset="0"/>
              </a:rPr>
              <a:t> September – 9.15am – 11.30am </a:t>
            </a:r>
          </a:p>
          <a:p>
            <a:r>
              <a:rPr lang="en-GB" sz="2100" b="1" dirty="0">
                <a:solidFill>
                  <a:srgbClr val="FF0000"/>
                </a:solidFill>
                <a:latin typeface="Sassoon Primary Std" panose="020B0503020103030203" pitchFamily="34" charset="0"/>
              </a:rPr>
              <a:t>    All children – Morning only</a:t>
            </a:r>
          </a:p>
          <a:p>
            <a:endParaRPr lang="en-GB" sz="1100" dirty="0">
              <a:latin typeface="Sassoon Primary Std" panose="020B0503020103030203" pitchFamily="34" charset="0"/>
            </a:endParaRPr>
          </a:p>
          <a:p>
            <a:pPr marL="342900" indent="-342900">
              <a:buFont typeface="Arial" panose="020B0604020202020204" pitchFamily="34" charset="0"/>
              <a:buChar char="•"/>
            </a:pPr>
            <a:r>
              <a:rPr lang="en-GB" sz="2100" dirty="0">
                <a:latin typeface="Sassoon Primary Std" panose="020B0503020103030203" pitchFamily="34" charset="0"/>
              </a:rPr>
              <a:t>Friday 4</a:t>
            </a:r>
            <a:r>
              <a:rPr lang="en-GB" sz="2100" baseline="30000" dirty="0">
                <a:latin typeface="Sassoon Primary Std" panose="020B0503020103030203" pitchFamily="34" charset="0"/>
              </a:rPr>
              <a:t>th</a:t>
            </a:r>
            <a:r>
              <a:rPr lang="en-GB" sz="2100" dirty="0">
                <a:latin typeface="Sassoon Primary Std" panose="020B0503020103030203" pitchFamily="34" charset="0"/>
              </a:rPr>
              <a:t> September – 9.00am – 12.15pm </a:t>
            </a:r>
          </a:p>
          <a:p>
            <a:r>
              <a:rPr lang="en-GB" sz="2100" dirty="0">
                <a:latin typeface="Sassoon Primary Std" panose="020B0503020103030203" pitchFamily="34" charset="0"/>
              </a:rPr>
              <a:t>    </a:t>
            </a:r>
            <a:r>
              <a:rPr lang="en-GB" sz="2100" b="1" dirty="0">
                <a:solidFill>
                  <a:srgbClr val="FF0000"/>
                </a:solidFill>
                <a:latin typeface="Sassoon Primary Std" panose="020B0503020103030203" pitchFamily="34" charset="0"/>
              </a:rPr>
              <a:t>All children – Morning and Packed lunch at school </a:t>
            </a:r>
          </a:p>
          <a:p>
            <a:endParaRPr lang="en-GB" sz="1100" b="1" dirty="0">
              <a:solidFill>
                <a:srgbClr val="FF0000"/>
              </a:solidFill>
              <a:latin typeface="Sassoon Primary Std" panose="020B0503020103030203" pitchFamily="34" charset="0"/>
            </a:endParaRPr>
          </a:p>
          <a:p>
            <a:pPr marL="342900" indent="-342900">
              <a:buFont typeface="Arial" panose="020B0604020202020204" pitchFamily="34" charset="0"/>
              <a:buChar char="•"/>
            </a:pPr>
            <a:r>
              <a:rPr lang="en-GB" sz="2100" dirty="0">
                <a:latin typeface="Sassoon Primary Std" panose="020B0503020103030203" pitchFamily="34" charset="0"/>
              </a:rPr>
              <a:t>Monday 7</a:t>
            </a:r>
            <a:r>
              <a:rPr lang="en-GB" sz="2100" baseline="30000" dirty="0">
                <a:latin typeface="Sassoon Primary Std" panose="020B0503020103030203" pitchFamily="34" charset="0"/>
              </a:rPr>
              <a:t>th</a:t>
            </a:r>
            <a:r>
              <a:rPr lang="en-GB" sz="2100" dirty="0">
                <a:latin typeface="Sassoon Primary Std" panose="020B0503020103030203" pitchFamily="34" charset="0"/>
              </a:rPr>
              <a:t> September – 8.30 – 3.00pm</a:t>
            </a:r>
          </a:p>
          <a:p>
            <a:r>
              <a:rPr lang="en-GB" sz="2100" dirty="0">
                <a:latin typeface="Sassoon Primary Std" panose="020B0503020103030203" pitchFamily="34" charset="0"/>
              </a:rPr>
              <a:t>    </a:t>
            </a:r>
            <a:r>
              <a:rPr lang="en-GB" sz="2100" b="1" dirty="0">
                <a:solidFill>
                  <a:srgbClr val="FF0000"/>
                </a:solidFill>
                <a:latin typeface="Sassoon Primary Std" panose="020B0503020103030203" pitchFamily="34" charset="0"/>
              </a:rPr>
              <a:t>All children – First full day at school </a:t>
            </a:r>
          </a:p>
          <a:p>
            <a:endParaRPr lang="en-GB" sz="2100" dirty="0">
              <a:solidFill>
                <a:srgbClr val="FF0000"/>
              </a:solidFill>
              <a:latin typeface="Sassoon Primary Std" panose="020B0503020103030203" pitchFamily="34" charset="0"/>
            </a:endParaRPr>
          </a:p>
          <a:p>
            <a:endParaRPr lang="en-GB" sz="2100" b="1" dirty="0">
              <a:solidFill>
                <a:srgbClr val="FF0000"/>
              </a:solidFill>
              <a:latin typeface="Sassoon Primary Std" panose="020B0503020103030203" pitchFamily="34" charset="0"/>
            </a:endParaRPr>
          </a:p>
          <a:p>
            <a:endParaRPr lang="en-GB" sz="2100" dirty="0"/>
          </a:p>
        </p:txBody>
      </p:sp>
    </p:spTree>
    <p:extLst>
      <p:ext uri="{BB962C8B-B14F-4D97-AF65-F5344CB8AC3E}">
        <p14:creationId xmlns:p14="http://schemas.microsoft.com/office/powerpoint/2010/main" val="15992979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858C1B0-CADF-437C-8232-F13C4B487CE7}"/>
              </a:ext>
            </a:extLst>
          </p:cNvPr>
          <p:cNvSpPr/>
          <p:nvPr/>
        </p:nvSpPr>
        <p:spPr>
          <a:xfrm>
            <a:off x="259600" y="188486"/>
            <a:ext cx="8704888" cy="136830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Sassoon Primary Std" panose="020B0503020103030203" pitchFamily="34" charset="0"/>
            </a:endParaRPr>
          </a:p>
        </p:txBody>
      </p:sp>
      <p:pic>
        <p:nvPicPr>
          <p:cNvPr id="5" name="Picture 4">
            <a:extLst>
              <a:ext uri="{FF2B5EF4-FFF2-40B4-BE49-F238E27FC236}">
                <a16:creationId xmlns:a16="http://schemas.microsoft.com/office/drawing/2014/main" id="{84BBD3E3-80B2-4048-BD4D-2E92B2C4DE6F}"/>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194838" y="46180"/>
            <a:ext cx="595207" cy="578210"/>
          </a:xfrm>
          <a:prstGeom prst="rect">
            <a:avLst/>
          </a:prstGeom>
        </p:spPr>
      </p:pic>
      <p:pic>
        <p:nvPicPr>
          <p:cNvPr id="6" name="Picture 5">
            <a:extLst>
              <a:ext uri="{FF2B5EF4-FFF2-40B4-BE49-F238E27FC236}">
                <a16:creationId xmlns:a16="http://schemas.microsoft.com/office/drawing/2014/main" id="{F8CA40A3-5946-4DFD-BF90-3F950444ACA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490504" y="57319"/>
            <a:ext cx="595207" cy="578209"/>
          </a:xfrm>
          <a:prstGeom prst="rect">
            <a:avLst/>
          </a:prstGeom>
        </p:spPr>
      </p:pic>
      <p:sp>
        <p:nvSpPr>
          <p:cNvPr id="2" name="Title 1"/>
          <p:cNvSpPr>
            <a:spLocks noGrp="1"/>
          </p:cNvSpPr>
          <p:nvPr>
            <p:ph type="title"/>
          </p:nvPr>
        </p:nvSpPr>
        <p:spPr>
          <a:xfrm>
            <a:off x="475952" y="274638"/>
            <a:ext cx="8229600" cy="1143000"/>
          </a:xfrm>
        </p:spPr>
        <p:txBody>
          <a:bodyPr>
            <a:normAutofit fontScale="90000"/>
          </a:bodyPr>
          <a:lstStyle/>
          <a:p>
            <a:r>
              <a:rPr sz="3600" b="1" u="sng" dirty="0">
                <a:latin typeface="Sassoon Primary Std" panose="020B0503020103030203" pitchFamily="34" charset="0"/>
              </a:rPr>
              <a:t>Useful School Readiness Resources</a:t>
            </a:r>
            <a:br>
              <a:rPr lang="en-GB" sz="3600" b="1" u="sng" dirty="0">
                <a:latin typeface="Sassoon Primary Std" panose="020B0503020103030203" pitchFamily="34" charset="0"/>
              </a:rPr>
            </a:br>
            <a:r>
              <a:rPr lang="en-GB" sz="3600" b="1" u="sng" dirty="0">
                <a:latin typeface="Sassoon Primary Std" panose="020B0503020103030203" pitchFamily="34" charset="0"/>
              </a:rPr>
              <a:t>(Leaflets included in pack)</a:t>
            </a:r>
            <a:endParaRPr sz="3600" b="1" u="sng" dirty="0">
              <a:latin typeface="Sassoon Primary Std" panose="020B0503020103030203" pitchFamily="34" charset="0"/>
            </a:endParaRPr>
          </a:p>
        </p:txBody>
      </p:sp>
      <p:sp>
        <p:nvSpPr>
          <p:cNvPr id="3" name="Content Placeholder 2"/>
          <p:cNvSpPr>
            <a:spLocks noGrp="1"/>
          </p:cNvSpPr>
          <p:nvPr>
            <p:ph idx="1"/>
          </p:nvPr>
        </p:nvSpPr>
        <p:spPr>
          <a:xfrm>
            <a:off x="179512" y="1417638"/>
            <a:ext cx="8784976" cy="4525963"/>
          </a:xfrm>
        </p:spPr>
        <p:txBody>
          <a:bodyPr>
            <a:noAutofit/>
          </a:bodyPr>
          <a:lstStyle/>
          <a:p>
            <a:pPr marL="0" indent="0">
              <a:buNone/>
            </a:pPr>
            <a:endParaRPr sz="2500" dirty="0">
              <a:solidFill>
                <a:srgbClr val="0000FF"/>
              </a:solidFill>
              <a:latin typeface="Sassoon Primary Std" panose="020B0503020103030203" pitchFamily="34" charset="0"/>
              <a:hlinkClick r:id="rId4">
                <a:extLst>
                  <a:ext uri="{A12FA001-AC4F-418D-AE19-62706E023703}">
                    <ahyp:hlinkClr xmlns:ahyp="http://schemas.microsoft.com/office/drawing/2018/hyperlinkcolor" val="tx"/>
                  </a:ext>
                </a:extLst>
              </a:hlinkClick>
            </a:endParaRPr>
          </a:p>
          <a:p>
            <a:r>
              <a:rPr sz="2500" dirty="0">
                <a:latin typeface="Sassoon Primary Std" panose="020B0503020103030203" pitchFamily="34" charset="0"/>
                <a:hlinkClick r:id="rId5">
                  <a:extLst>
                    <a:ext uri="{A12FA001-AC4F-418D-AE19-62706E023703}">
                      <ahyp:hlinkClr xmlns:ahyp="http://schemas.microsoft.com/office/drawing/2018/hyperlinkcolor" val="tx"/>
                    </a:ext>
                  </a:extLst>
                </a:hlinkClick>
              </a:rPr>
              <a:t>Starting Reception – NHS advice: https://www.nhs.uk/start-for-life/</a:t>
            </a:r>
            <a:endParaRPr lang="en-GB" sz="2500" dirty="0">
              <a:latin typeface="Sassoon Primary Std" panose="020B0503020103030203" pitchFamily="34" charset="0"/>
              <a:hlinkClick r:id="rId5">
                <a:extLst>
                  <a:ext uri="{A12FA001-AC4F-418D-AE19-62706E023703}">
                    <ahyp:hlinkClr xmlns:ahyp="http://schemas.microsoft.com/office/drawing/2018/hyperlinkcolor" val="tx"/>
                  </a:ext>
                </a:extLst>
              </a:hlinkClick>
            </a:endParaRPr>
          </a:p>
          <a:p>
            <a:pPr marL="0" indent="0">
              <a:buNone/>
            </a:pPr>
            <a:endParaRPr sz="2500" dirty="0">
              <a:latin typeface="Sassoon Primary Std" panose="020B0503020103030203" pitchFamily="34" charset="0"/>
              <a:hlinkClick r:id="rId5">
                <a:extLst>
                  <a:ext uri="{A12FA001-AC4F-418D-AE19-62706E023703}">
                    <ahyp:hlinkClr xmlns:ahyp="http://schemas.microsoft.com/office/drawing/2018/hyperlinkcolor" val="tx"/>
                  </a:ext>
                </a:extLst>
              </a:hlinkClick>
            </a:endParaRPr>
          </a:p>
          <a:p>
            <a:r>
              <a:rPr sz="2500" dirty="0">
                <a:latin typeface="Sassoon Primary Std" panose="020B0503020103030203" pitchFamily="34" charset="0"/>
                <a:hlinkClick r:id="rId6">
                  <a:extLst>
                    <a:ext uri="{A12FA001-AC4F-418D-AE19-62706E023703}">
                      <ahyp:hlinkClr xmlns:ahyp="http://schemas.microsoft.com/office/drawing/2018/hyperlinkcolor" val="tx"/>
                    </a:ext>
                  </a:extLst>
                </a:hlinkClick>
              </a:rPr>
              <a:t>BBC Tiny Happy People: https://www.bbc.co.uk/tiny-happy-people</a:t>
            </a:r>
            <a:endParaRPr lang="en-GB" sz="2500" dirty="0">
              <a:latin typeface="Sassoon Primary Std" panose="020B0503020103030203" pitchFamily="34" charset="0"/>
              <a:hlinkClick r:id="rId6">
                <a:extLst>
                  <a:ext uri="{A12FA001-AC4F-418D-AE19-62706E023703}">
                    <ahyp:hlinkClr xmlns:ahyp="http://schemas.microsoft.com/office/drawing/2018/hyperlinkcolor" val="tx"/>
                  </a:ext>
                </a:extLst>
              </a:hlinkClick>
            </a:endParaRPr>
          </a:p>
          <a:p>
            <a:pPr marL="0" indent="0">
              <a:buNone/>
            </a:pPr>
            <a:endParaRPr sz="2500" dirty="0">
              <a:latin typeface="Sassoon Primary Std" panose="020B0503020103030203" pitchFamily="34" charset="0"/>
              <a:hlinkClick r:id="rId6">
                <a:extLst>
                  <a:ext uri="{A12FA001-AC4F-418D-AE19-62706E023703}">
                    <ahyp:hlinkClr xmlns:ahyp="http://schemas.microsoft.com/office/drawing/2018/hyperlinkcolor" val="tx"/>
                  </a:ext>
                </a:extLst>
              </a:hlinkClick>
            </a:endParaRPr>
          </a:p>
          <a:p>
            <a:r>
              <a:rPr sz="2500" dirty="0">
                <a:latin typeface="Sassoon Primary Std" panose="020B0503020103030203" pitchFamily="34" charset="0"/>
                <a:hlinkClick r:id="rId7">
                  <a:extLst>
                    <a:ext uri="{A12FA001-AC4F-418D-AE19-62706E023703}">
                      <ahyp:hlinkClr xmlns:ahyp="http://schemas.microsoft.com/office/drawing/2018/hyperlinkcolor" val="tx"/>
                    </a:ext>
                  </a:extLst>
                </a:hlinkClick>
              </a:rPr>
              <a:t>Hungry Little Minds: https://hungrylittleminds.campaign.gov.uk/</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55BF141-30C5-461D-AA38-349EC627CEDC}"/>
              </a:ext>
            </a:extLst>
          </p:cNvPr>
          <p:cNvSpPr/>
          <p:nvPr/>
        </p:nvSpPr>
        <p:spPr>
          <a:xfrm>
            <a:off x="251520" y="186692"/>
            <a:ext cx="8704888" cy="6410659"/>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Sassoon Primary Std" panose="020B0503020103030203" pitchFamily="34" charset="0"/>
            </a:endParaRPr>
          </a:p>
        </p:txBody>
      </p:sp>
      <p:pic>
        <p:nvPicPr>
          <p:cNvPr id="4" name="Picture 3">
            <a:extLst>
              <a:ext uri="{FF2B5EF4-FFF2-40B4-BE49-F238E27FC236}">
                <a16:creationId xmlns:a16="http://schemas.microsoft.com/office/drawing/2014/main" id="{90F5C143-571C-4C99-9CFC-0F8758FD808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flipH="1">
            <a:off x="58383" y="22675"/>
            <a:ext cx="905188" cy="905188"/>
          </a:xfrm>
          <a:prstGeom prst="rect">
            <a:avLst/>
          </a:prstGeom>
        </p:spPr>
      </p:pic>
      <p:pic>
        <p:nvPicPr>
          <p:cNvPr id="5" name="Picture 4">
            <a:extLst>
              <a:ext uri="{FF2B5EF4-FFF2-40B4-BE49-F238E27FC236}">
                <a16:creationId xmlns:a16="http://schemas.microsoft.com/office/drawing/2014/main" id="{02029CAC-BA30-4302-A9AA-6C3B4F6E2FE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23862" y="22675"/>
            <a:ext cx="905188" cy="905188"/>
          </a:xfrm>
          <a:prstGeom prst="rect">
            <a:avLst/>
          </a:prstGeom>
        </p:spPr>
      </p:pic>
      <p:sp>
        <p:nvSpPr>
          <p:cNvPr id="2" name="Title 1"/>
          <p:cNvSpPr>
            <a:spLocks noGrp="1"/>
          </p:cNvSpPr>
          <p:nvPr>
            <p:ph type="ctrTitle"/>
          </p:nvPr>
        </p:nvSpPr>
        <p:spPr>
          <a:xfrm>
            <a:off x="648680" y="1268760"/>
            <a:ext cx="7846640" cy="3888432"/>
          </a:xfrm>
        </p:spPr>
        <p:txBody>
          <a:bodyPr>
            <a:noAutofit/>
          </a:bodyPr>
          <a:lstStyle/>
          <a:p>
            <a:br>
              <a:rPr lang="en-GB" sz="2800" dirty="0">
                <a:latin typeface="Comic Sans MS" panose="030F0702030302020204" pitchFamily="66" charset="0"/>
              </a:rPr>
            </a:br>
            <a:r>
              <a:rPr lang="en-GB" sz="2800" dirty="0">
                <a:latin typeface="Comic Sans MS" panose="030F0702030302020204" pitchFamily="66" charset="0"/>
              </a:rPr>
              <a:t>Any questions, please don’t hesitate to ask, email or phone.</a:t>
            </a:r>
            <a:br>
              <a:rPr lang="en-GB" sz="2800" dirty="0">
                <a:latin typeface="Comic Sans MS" panose="030F0702030302020204" pitchFamily="66" charset="0"/>
              </a:rPr>
            </a:br>
            <a:br>
              <a:rPr lang="en-GB" sz="2800" dirty="0">
                <a:latin typeface="Comic Sans MS" panose="030F0702030302020204" pitchFamily="66" charset="0"/>
              </a:rPr>
            </a:br>
            <a:r>
              <a:rPr lang="en-GB" sz="2800" dirty="0">
                <a:latin typeface="Comic Sans MS" panose="030F0702030302020204" pitchFamily="66" charset="0"/>
                <a:hlinkClick r:id="rId5"/>
              </a:rPr>
              <a:t>admin@maltese.essex.sch.uk</a:t>
            </a:r>
            <a:br>
              <a:rPr lang="en-GB" sz="2800" dirty="0">
                <a:latin typeface="Comic Sans MS" panose="030F0702030302020204" pitchFamily="66" charset="0"/>
              </a:rPr>
            </a:br>
            <a:br>
              <a:rPr lang="en-GB" sz="2800" dirty="0">
                <a:latin typeface="Comic Sans MS" panose="030F0702030302020204" pitchFamily="66" charset="0"/>
              </a:rPr>
            </a:br>
            <a:r>
              <a:rPr lang="en-GB" sz="2800" dirty="0">
                <a:latin typeface="Comic Sans MS" panose="030F0702030302020204" pitchFamily="66" charset="0"/>
              </a:rPr>
              <a:t>01245 357 860</a:t>
            </a:r>
            <a:br>
              <a:rPr lang="en-GB" sz="2800" dirty="0">
                <a:latin typeface="Comic Sans MS" panose="030F0702030302020204" pitchFamily="66" charset="0"/>
              </a:rPr>
            </a:br>
            <a:endParaRPr lang="en-GB" sz="2800" dirty="0">
              <a:latin typeface="Comic Sans MS" panose="030F0702030302020204" pitchFamily="66" charset="0"/>
            </a:endParaRPr>
          </a:p>
        </p:txBody>
      </p:sp>
    </p:spTree>
    <p:extLst>
      <p:ext uri="{BB962C8B-B14F-4D97-AF65-F5344CB8AC3E}">
        <p14:creationId xmlns:p14="http://schemas.microsoft.com/office/powerpoint/2010/main" val="8647570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970F7D26ABBBC47B449064DFA096DD3" ma:contentTypeVersion="16" ma:contentTypeDescription="Create a new document." ma:contentTypeScope="" ma:versionID="68540114c0bf42b72a1f325fe696bcdd">
  <xsd:schema xmlns:xsd="http://www.w3.org/2001/XMLSchema" xmlns:xs="http://www.w3.org/2001/XMLSchema" xmlns:p="http://schemas.microsoft.com/office/2006/metadata/properties" xmlns:ns3="ca20df8f-e190-43ec-83cf-b301584f8cb0" xmlns:ns4="9ebe7f41-3755-4190-916a-bce1ca680eae" targetNamespace="http://schemas.microsoft.com/office/2006/metadata/properties" ma:root="true" ma:fieldsID="ab154b92cc7fc932d0d78c33860aaa7d" ns3:_="" ns4:_="">
    <xsd:import namespace="ca20df8f-e190-43ec-83cf-b301584f8cb0"/>
    <xsd:import namespace="9ebe7f41-3755-4190-916a-bce1ca680eae"/>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earchProperties" minOccurs="0"/>
                <xsd:element ref="ns4:SharedWithUsers" minOccurs="0"/>
                <xsd:element ref="ns4:SharedWithDetails" minOccurs="0"/>
                <xsd:element ref="ns4:SharingHintHash" minOccurs="0"/>
                <xsd:element ref="ns3:MediaServiceSystemTags" minOccurs="0"/>
                <xsd:element ref="ns3:MediaServiceGenerationTime" minOccurs="0"/>
                <xsd:element ref="ns3:MediaServiceEventHashCode" minOccurs="0"/>
                <xsd:element ref="ns3:MediaLengthInSeconds" minOccurs="0"/>
                <xsd:element ref="ns3:MediaServiceDateTaken" minOccurs="0"/>
                <xsd:element ref="ns3:MediaServiceOCR"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a20df8f-e190-43ec-83cf-b301584f8cb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SystemTags" ma:index="16" nillable="true" ma:displayName="MediaServiceSystemTags" ma:hidden="true" ma:internalName="MediaServiceSystemTags" ma:readOnly="true">
      <xsd:simpleType>
        <xsd:restriction base="dms:Note"/>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ebe7f41-3755-4190-916a-bce1ca680eae"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ca20df8f-e190-43ec-83cf-b301584f8cb0" xsi:nil="true"/>
  </documentManagement>
</p:properties>
</file>

<file path=customXml/itemProps1.xml><?xml version="1.0" encoding="utf-8"?>
<ds:datastoreItem xmlns:ds="http://schemas.openxmlformats.org/officeDocument/2006/customXml" ds:itemID="{45F8A831-89F0-4DB2-9080-43C7364F7B1C}">
  <ds:schemaRefs>
    <ds:schemaRef ds:uri="http://schemas.microsoft.com/sharepoint/v3/contenttype/forms"/>
  </ds:schemaRefs>
</ds:datastoreItem>
</file>

<file path=customXml/itemProps2.xml><?xml version="1.0" encoding="utf-8"?>
<ds:datastoreItem xmlns:ds="http://schemas.openxmlformats.org/officeDocument/2006/customXml" ds:itemID="{64C79C76-23F0-41D4-BD86-50923D335B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a20df8f-e190-43ec-83cf-b301584f8cb0"/>
    <ds:schemaRef ds:uri="9ebe7f41-3755-4190-916a-bce1ca680ea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528A463-D1CB-4AA9-B078-9749E4B30EED}">
  <ds:schemaRefs>
    <ds:schemaRef ds:uri="http://schemas.microsoft.com/office/2006/metadata/properties"/>
    <ds:schemaRef ds:uri="ca20df8f-e190-43ec-83cf-b301584f8cb0"/>
    <ds:schemaRef ds:uri="http://purl.org/dc/dcmitype/"/>
    <ds:schemaRef ds:uri="9ebe7f41-3755-4190-916a-bce1ca680eae"/>
    <ds:schemaRef ds:uri="http://schemas.microsoft.com/office/infopath/2007/PartnerControls"/>
    <ds:schemaRef ds:uri="http://schemas.microsoft.com/office/2006/documentManagement/types"/>
    <ds:schemaRef ds:uri="http://purl.org/dc/terms/"/>
    <ds:schemaRef ds:uri="http://purl.org/dc/elements/1.1/"/>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1905</TotalTime>
  <Words>1895</Words>
  <Application>Microsoft Office PowerPoint</Application>
  <PresentationFormat>On-screen Show (4:3)</PresentationFormat>
  <Paragraphs>235</Paragraphs>
  <Slides>24</Slides>
  <Notes>14</Notes>
  <HiddenSlides>0</HiddenSlides>
  <MMClips>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Arial</vt:lpstr>
      <vt:lpstr>Brush Script MT</vt:lpstr>
      <vt:lpstr>Calibri</vt:lpstr>
      <vt:lpstr>Comic Sans MS</vt:lpstr>
      <vt:lpstr>Sassoon Primary</vt:lpstr>
      <vt:lpstr>Sassoon Primary Std</vt:lpstr>
      <vt:lpstr>SassoonCRInfant</vt:lpstr>
      <vt:lpstr>Office Theme</vt:lpstr>
      <vt:lpstr>Welcome to  Maltese Road Primary School</vt:lpstr>
      <vt:lpstr>Welcome to EYFS  Maltese Road Primary School</vt:lpstr>
      <vt:lpstr>Introductions</vt:lpstr>
      <vt:lpstr>What is EYFS? The Early Years Foundation Stage (E.Y.F.S.) is the stage of education for children from birth to the end of the Reception year.        It is based on the recognition that children learn best through play and active learning.</vt:lpstr>
      <vt:lpstr>We want your child to…</vt:lpstr>
      <vt:lpstr>PowerPoint Presentation</vt:lpstr>
      <vt:lpstr>Examples of some hands-on learning in the classroom.</vt:lpstr>
      <vt:lpstr>PowerPoint Presentation</vt:lpstr>
      <vt:lpstr>PowerPoint Presentation</vt:lpstr>
      <vt:lpstr>PowerPoint Presentation</vt:lpstr>
      <vt:lpstr>Learning Focus</vt:lpstr>
      <vt:lpstr>A typical day in Reception in the first term.  </vt:lpstr>
      <vt:lpstr>Learning can be messy!</vt:lpstr>
      <vt:lpstr>Things to bring in the first week</vt:lpstr>
      <vt:lpstr>Parents as partners</vt:lpstr>
      <vt:lpstr>Attendance </vt:lpstr>
      <vt:lpstr>PowerPoint Presentation</vt:lpstr>
      <vt:lpstr>School uniform</vt:lpstr>
      <vt:lpstr>All weather - In school provisions (To stay at school) </vt:lpstr>
      <vt:lpstr>PE Kit (To stay at school) </vt:lpstr>
      <vt:lpstr>Transition to School Before September</vt:lpstr>
      <vt:lpstr>Transition to School In September </vt:lpstr>
      <vt:lpstr>Useful School Readiness Resources (Leaflets included in pack)</vt:lpstr>
      <vt:lpstr> Any questions, please don’t hesitate to ask, email or phone.  admin@maltese.essex.sch.uk  01245 357 860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EYFS at  Maltese Road Primary School</dc:title>
  <dc:creator>Faye White</dc:creator>
  <cp:lastModifiedBy>Jo</cp:lastModifiedBy>
  <cp:revision>161</cp:revision>
  <cp:lastPrinted>2021-06-29T10:36:16Z</cp:lastPrinted>
  <dcterms:created xsi:type="dcterms:W3CDTF">2015-06-29T14:40:09Z</dcterms:created>
  <dcterms:modified xsi:type="dcterms:W3CDTF">2026-06-04T08:47:28Z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0x010100F970F7D26ABBBC47B449064DFA096DD3</vt:lpwstr>
  </property>
</Properties>
</file>