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1" r:id="rId6"/>
    <p:sldId id="262" r:id="rId7"/>
    <p:sldId id="263" r:id="rId8"/>
    <p:sldId id="264" r:id="rId9"/>
    <p:sldId id="265" r:id="rId1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B08245-C19B-FBCA-F059-F1D202A11FCD}" v="178" dt="2024-01-09T12:44:22.321"/>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4"/>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9"/>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90" cy="823914"/>
          </a:xfrm>
          <a:prstGeom prst="rect">
            <a:avLst/>
          </a:prstGeom>
        </p:spPr>
        <p:txBody>
          <a:bodyPr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4"/>
          </a:xfrm>
          <a:prstGeom prst="rect">
            <a:avLst/>
          </a:prstGeom>
        </p:spPr>
        <p:txBody>
          <a:bodyPr anchor="b"/>
          <a:lstStyle/>
          <a:p>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40"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2"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6" y="2057400"/>
            <a:ext cx="3932241" cy="3811588"/>
          </a:xfrm>
          <a:prstGeom prst="rect">
            <a:avLst/>
          </a:prstGeom>
        </p:spPr>
        <p:txBody>
          <a:bodyPr/>
          <a:lstStyle/>
          <a:p>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40"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2" cy="4873625"/>
          </a:xfrm>
          <a:prstGeom prst="rect">
            <a:avLst/>
          </a:prstGeom>
        </p:spPr>
        <p:txBody>
          <a:bodyPr lIns="91439" tIns="45719" rIns="91439" bIns="45719">
            <a:noAutofit/>
          </a:bodyPr>
          <a:lstStyle/>
          <a:p>
            <a:endParaRPr/>
          </a:p>
        </p:txBody>
      </p:sp>
      <p:sp>
        <p:nvSpPr>
          <p:cNvPr id="84" name="Body Level One…"/>
          <p:cNvSpPr txBox="1">
            <a:spLocks noGrp="1"/>
          </p:cNvSpPr>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8" y="6414761"/>
            <a:ext cx="258623" cy="248303"/>
          </a:xfrm>
          <a:prstGeom prst="rect">
            <a:avLst/>
          </a:prstGeom>
          <a:ln w="12700">
            <a:miter lim="400000"/>
          </a:ln>
        </p:spPr>
        <p:txBody>
          <a:bodyPr wrap="none" lIns="45718" tIns="45718" rIns="45718" bIns="45718" anchor="ctr">
            <a:spAutoFit/>
          </a:bodyPr>
          <a:lstStyle>
            <a:lvl1pPr algn="r">
              <a:defRPr sz="1200">
                <a:solidFill>
                  <a:srgbClr val="888888"/>
                </a:solidFill>
                <a:latin typeface="+mj-lt"/>
                <a:ea typeface="+mj-ea"/>
                <a:cs typeface="+mj-cs"/>
                <a:sym typeface="Calibri"/>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gif"/><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hyperlink" Target="http://www.sendsensation.justgo.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11" descr="Picture 11"/>
          <p:cNvPicPr>
            <a:picLocks noChangeAspect="1"/>
          </p:cNvPicPr>
          <p:nvPr/>
        </p:nvPicPr>
        <p:blipFill>
          <a:blip r:embed="rId2"/>
          <a:stretch>
            <a:fillRect/>
          </a:stretch>
        </p:blipFill>
        <p:spPr>
          <a:xfrm>
            <a:off x="9586466" y="4533108"/>
            <a:ext cx="2330676" cy="2330677"/>
          </a:xfrm>
          <a:prstGeom prst="rect">
            <a:avLst/>
          </a:prstGeom>
          <a:ln w="12700">
            <a:miter lim="400000"/>
          </a:ln>
        </p:spPr>
      </p:pic>
      <p:sp>
        <p:nvSpPr>
          <p:cNvPr id="95" name="Oval 1"/>
          <p:cNvSpPr/>
          <p:nvPr/>
        </p:nvSpPr>
        <p:spPr>
          <a:xfrm>
            <a:off x="-1584447" y="1734866"/>
            <a:ext cx="6615956" cy="6615956"/>
          </a:xfrm>
          <a:prstGeom prst="ellipse">
            <a:avLst/>
          </a:prstGeom>
          <a:solidFill>
            <a:srgbClr val="7030A0">
              <a:alpha val="20000"/>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96" name="Rectangle: Rounded Corners 4"/>
          <p:cNvSpPr/>
          <p:nvPr/>
        </p:nvSpPr>
        <p:spPr>
          <a:xfrm>
            <a:off x="2258291" y="2838692"/>
            <a:ext cx="7675420"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97" name="Picture 3" descr="Picture 3"/>
          <p:cNvPicPr>
            <a:picLocks noChangeAspect="1"/>
          </p:cNvPicPr>
          <p:nvPr/>
        </p:nvPicPr>
        <p:blipFill>
          <a:blip r:embed="rId3"/>
          <a:stretch>
            <a:fillRect/>
          </a:stretch>
        </p:blipFill>
        <p:spPr>
          <a:xfrm>
            <a:off x="538365" y="335980"/>
            <a:ext cx="7062709" cy="2187302"/>
          </a:xfrm>
          <a:prstGeom prst="rect">
            <a:avLst/>
          </a:prstGeom>
          <a:ln w="12700">
            <a:miter lim="400000"/>
          </a:ln>
        </p:spPr>
      </p:pic>
      <p:sp>
        <p:nvSpPr>
          <p:cNvPr id="98" name="Subtitle 2"/>
          <p:cNvSpPr txBox="1"/>
          <p:nvPr/>
        </p:nvSpPr>
        <p:spPr>
          <a:xfrm>
            <a:off x="3218410" y="2844189"/>
            <a:ext cx="5852162" cy="6016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90000"/>
              </a:lnSpc>
              <a:spcBef>
                <a:spcPts val="1000"/>
              </a:spcBef>
              <a:defRPr sz="4000" b="1">
                <a:latin typeface="+mj-lt"/>
                <a:ea typeface="+mj-ea"/>
                <a:cs typeface="+mj-cs"/>
                <a:sym typeface="Calibri"/>
              </a:defRPr>
            </a:lvl1pPr>
          </a:lstStyle>
          <a:p>
            <a:r>
              <a:t>www.sendsensation.co.uk</a:t>
            </a:r>
          </a:p>
        </p:txBody>
      </p:sp>
      <p:sp>
        <p:nvSpPr>
          <p:cNvPr id="99" name="Rectangle: Rounded Corners 9"/>
          <p:cNvSpPr/>
          <p:nvPr/>
        </p:nvSpPr>
        <p:spPr>
          <a:xfrm>
            <a:off x="2306782" y="3782476"/>
            <a:ext cx="7675420"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00" name="Subtitle 2"/>
          <p:cNvSpPr txBox="1"/>
          <p:nvPr/>
        </p:nvSpPr>
        <p:spPr>
          <a:xfrm>
            <a:off x="2432163" y="3831879"/>
            <a:ext cx="7327673" cy="601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90000"/>
              </a:lnSpc>
              <a:spcBef>
                <a:spcPts val="1000"/>
              </a:spcBef>
              <a:defRPr sz="4000" b="1">
                <a:latin typeface="+mj-lt"/>
                <a:ea typeface="+mj-ea"/>
                <a:cs typeface="+mj-cs"/>
                <a:sym typeface="Calibri"/>
              </a:defRPr>
            </a:lvl1pPr>
          </a:lstStyle>
          <a:p>
            <a:r>
              <a:t>www.sendsensation.justgo.com</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03" name="Oval 1"/>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04" name="Rectangle: Rounded Corners 4"/>
          <p:cNvSpPr/>
          <p:nvPr/>
        </p:nvSpPr>
        <p:spPr>
          <a:xfrm>
            <a:off x="568387" y="776485"/>
            <a:ext cx="5172656"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05"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06" name="Subtitle 2"/>
          <p:cNvSpPr txBox="1"/>
          <p:nvPr/>
        </p:nvSpPr>
        <p:spPr>
          <a:xfrm>
            <a:off x="879095" y="832509"/>
            <a:ext cx="4661199" cy="601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Who we are?</a:t>
            </a:r>
          </a:p>
        </p:txBody>
      </p:sp>
      <p:sp>
        <p:nvSpPr>
          <p:cNvPr id="107" name="Content Placeholder 2"/>
          <p:cNvSpPr txBox="1"/>
          <p:nvPr/>
        </p:nvSpPr>
        <p:spPr>
          <a:xfrm>
            <a:off x="844372" y="2114992"/>
            <a:ext cx="10626719" cy="22255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pPr>
              <a:lnSpc>
                <a:spcPct val="90000"/>
              </a:lnSpc>
              <a:spcBef>
                <a:spcPts val="1000"/>
              </a:spcBef>
              <a:defRPr sz="3500" b="1">
                <a:solidFill>
                  <a:srgbClr val="35245F"/>
                </a:solidFill>
                <a:latin typeface="+mj-lt"/>
                <a:ea typeface="+mj-ea"/>
                <a:cs typeface="+mj-cs"/>
                <a:sym typeface="Calibri"/>
              </a:defRPr>
            </a:pPr>
            <a:r>
              <a:t>SEND Sensation </a:t>
            </a:r>
            <a:r>
              <a:rPr b="0">
                <a:solidFill>
                  <a:srgbClr val="000000"/>
                </a:solidFill>
              </a:rPr>
              <a:t>is a partnership of locally trusted organisations that provide clubs and activities for children and young people with special educational needs and disabilities across Mid and North Essex.</a:t>
            </a:r>
          </a:p>
        </p:txBody>
      </p:sp>
      <p:sp>
        <p:nvSpPr>
          <p:cNvPr id="108" name="TextBox 13"/>
          <p:cNvSpPr txBox="1"/>
          <p:nvPr/>
        </p:nvSpPr>
        <p:spPr>
          <a:xfrm>
            <a:off x="844372" y="4657000"/>
            <a:ext cx="6795497" cy="5394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3500" b="1">
                <a:solidFill>
                  <a:srgbClr val="35245F"/>
                </a:solidFill>
                <a:latin typeface="+mj-lt"/>
                <a:ea typeface="+mj-ea"/>
                <a:cs typeface="+mj-cs"/>
                <a:sym typeface="Calibri"/>
              </a:defRPr>
            </a:lvl1pPr>
          </a:lstStyle>
          <a:p>
            <a:r>
              <a:t>Core Partners:</a:t>
            </a:r>
          </a:p>
        </p:txBody>
      </p:sp>
      <p:pic>
        <p:nvPicPr>
          <p:cNvPr id="109" name="Picture 15" descr="Picture 15"/>
          <p:cNvPicPr>
            <a:picLocks noChangeAspect="1"/>
          </p:cNvPicPr>
          <p:nvPr/>
        </p:nvPicPr>
        <p:blipFill>
          <a:blip r:embed="rId4"/>
          <a:stretch>
            <a:fillRect/>
          </a:stretch>
        </p:blipFill>
        <p:spPr>
          <a:xfrm>
            <a:off x="1290693" y="5805282"/>
            <a:ext cx="2076524" cy="630945"/>
          </a:xfrm>
          <a:prstGeom prst="rect">
            <a:avLst/>
          </a:prstGeom>
          <a:ln w="12700">
            <a:miter lim="400000"/>
          </a:ln>
        </p:spPr>
      </p:pic>
      <p:pic>
        <p:nvPicPr>
          <p:cNvPr id="110" name="Picture 17" descr="Picture 17"/>
          <p:cNvPicPr>
            <a:picLocks noChangeAspect="1"/>
          </p:cNvPicPr>
          <p:nvPr/>
        </p:nvPicPr>
        <p:blipFill>
          <a:blip r:embed="rId5"/>
          <a:stretch>
            <a:fillRect/>
          </a:stretch>
        </p:blipFill>
        <p:spPr>
          <a:xfrm>
            <a:off x="83610" y="5614191"/>
            <a:ext cx="1114597" cy="1114596"/>
          </a:xfrm>
          <a:prstGeom prst="rect">
            <a:avLst/>
          </a:prstGeom>
          <a:ln w="12700">
            <a:miter lim="400000"/>
          </a:ln>
        </p:spPr>
      </p:pic>
      <p:pic>
        <p:nvPicPr>
          <p:cNvPr id="111" name="Picture 19" descr="Picture 19"/>
          <p:cNvPicPr>
            <a:picLocks noChangeAspect="1"/>
          </p:cNvPicPr>
          <p:nvPr/>
        </p:nvPicPr>
        <p:blipFill>
          <a:blip r:embed="rId6"/>
          <a:stretch>
            <a:fillRect/>
          </a:stretch>
        </p:blipFill>
        <p:spPr>
          <a:xfrm>
            <a:off x="3508349" y="5391079"/>
            <a:ext cx="1400392" cy="1114596"/>
          </a:xfrm>
          <a:prstGeom prst="rect">
            <a:avLst/>
          </a:prstGeom>
          <a:ln w="12700">
            <a:miter lim="400000"/>
          </a:ln>
        </p:spPr>
      </p:pic>
      <p:pic>
        <p:nvPicPr>
          <p:cNvPr id="112" name="Picture 21" descr="Picture 21"/>
          <p:cNvPicPr>
            <a:picLocks noChangeAspect="1"/>
          </p:cNvPicPr>
          <p:nvPr/>
        </p:nvPicPr>
        <p:blipFill>
          <a:blip r:embed="rId7"/>
          <a:stretch>
            <a:fillRect/>
          </a:stretch>
        </p:blipFill>
        <p:spPr>
          <a:xfrm>
            <a:off x="7822895" y="5908035"/>
            <a:ext cx="1488914" cy="373517"/>
          </a:xfrm>
          <a:prstGeom prst="rect">
            <a:avLst/>
          </a:prstGeom>
          <a:ln w="12700">
            <a:miter lim="400000"/>
          </a:ln>
        </p:spPr>
      </p:pic>
      <p:pic>
        <p:nvPicPr>
          <p:cNvPr id="113" name="Picture 23" descr="Picture 23"/>
          <p:cNvPicPr>
            <a:picLocks noChangeAspect="1"/>
          </p:cNvPicPr>
          <p:nvPr/>
        </p:nvPicPr>
        <p:blipFill>
          <a:blip r:embed="rId8"/>
          <a:stretch>
            <a:fillRect/>
          </a:stretch>
        </p:blipFill>
        <p:spPr>
          <a:xfrm>
            <a:off x="4935056" y="5614191"/>
            <a:ext cx="2813299" cy="1082640"/>
          </a:xfrm>
          <a:prstGeom prst="rect">
            <a:avLst/>
          </a:prstGeom>
          <a:ln w="12700">
            <a:miter lim="400000"/>
          </a:ln>
        </p:spPr>
      </p:pic>
      <p:pic>
        <p:nvPicPr>
          <p:cNvPr id="114" name="Picture 25" descr="Picture 25"/>
          <p:cNvPicPr>
            <a:picLocks noChangeAspect="1"/>
          </p:cNvPicPr>
          <p:nvPr/>
        </p:nvPicPr>
        <p:blipFill>
          <a:blip r:embed="rId9"/>
          <a:stretch>
            <a:fillRect/>
          </a:stretch>
        </p:blipFill>
        <p:spPr>
          <a:xfrm>
            <a:off x="9530564" y="5529271"/>
            <a:ext cx="1088748" cy="1146817"/>
          </a:xfrm>
          <a:prstGeom prst="rect">
            <a:avLst/>
          </a:prstGeom>
          <a:ln w="12700">
            <a:miter lim="400000"/>
          </a:ln>
        </p:spPr>
      </p:pic>
      <p:pic>
        <p:nvPicPr>
          <p:cNvPr id="115" name="Picture 27" descr="Picture 27"/>
          <p:cNvPicPr>
            <a:picLocks noChangeAspect="1"/>
          </p:cNvPicPr>
          <p:nvPr/>
        </p:nvPicPr>
        <p:blipFill>
          <a:blip r:embed="rId10"/>
          <a:stretch>
            <a:fillRect/>
          </a:stretch>
        </p:blipFill>
        <p:spPr>
          <a:xfrm>
            <a:off x="10805614" y="5550015"/>
            <a:ext cx="1059501" cy="1052601"/>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18" name="Oval 1"/>
          <p:cNvSpPr/>
          <p:nvPr/>
        </p:nvSpPr>
        <p:spPr>
          <a:xfrm>
            <a:off x="-1584447" y="1734866"/>
            <a:ext cx="6615956" cy="6615956"/>
          </a:xfrm>
          <a:prstGeom prst="ellipse">
            <a:avLst/>
          </a:prstGeom>
          <a:solidFill>
            <a:srgbClr val="7030A0">
              <a:alpha val="9804"/>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19" name="Rectangle: Rounded Corners 4"/>
          <p:cNvSpPr/>
          <p:nvPr/>
        </p:nvSpPr>
        <p:spPr>
          <a:xfrm>
            <a:off x="568387" y="654564"/>
            <a:ext cx="5172656"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20"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21" name="Subtitle 2"/>
          <p:cNvSpPr txBox="1"/>
          <p:nvPr/>
        </p:nvSpPr>
        <p:spPr>
          <a:xfrm>
            <a:off x="879095" y="710589"/>
            <a:ext cx="4661199" cy="6016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What we do?</a:t>
            </a:r>
          </a:p>
        </p:txBody>
      </p:sp>
      <p:sp>
        <p:nvSpPr>
          <p:cNvPr id="122" name="Content Placeholder 2"/>
          <p:cNvSpPr txBox="1"/>
          <p:nvPr/>
        </p:nvSpPr>
        <p:spPr>
          <a:xfrm>
            <a:off x="879096" y="1470546"/>
            <a:ext cx="10830305" cy="10355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2300">
                <a:latin typeface="+mj-lt"/>
                <a:ea typeface="+mj-ea"/>
                <a:cs typeface="+mj-cs"/>
                <a:sym typeface="Calibri"/>
              </a:defRPr>
            </a:lvl1pPr>
          </a:lstStyle>
          <a:p>
            <a:r>
              <a:t>Support children and young people from their early years to their 19th birthday with learning disabilities and autism, physical and sensory impairments, special educational needs and disabilities.</a:t>
            </a:r>
          </a:p>
        </p:txBody>
      </p:sp>
      <p:sp>
        <p:nvSpPr>
          <p:cNvPr id="123" name="TextBox 6"/>
          <p:cNvSpPr txBox="1"/>
          <p:nvPr/>
        </p:nvSpPr>
        <p:spPr>
          <a:xfrm>
            <a:off x="905331" y="2552507"/>
            <a:ext cx="10626719" cy="4899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3000" b="1">
                <a:solidFill>
                  <a:srgbClr val="7030A0"/>
                </a:solidFill>
                <a:latin typeface="+mj-lt"/>
                <a:ea typeface="+mj-ea"/>
                <a:cs typeface="+mj-cs"/>
                <a:sym typeface="Calibri"/>
              </a:defRPr>
            </a:lvl1pPr>
          </a:lstStyle>
          <a:p>
            <a:r>
              <a:t>#Local #Accessible #Positive</a:t>
            </a:r>
          </a:p>
        </p:txBody>
      </p:sp>
      <p:sp>
        <p:nvSpPr>
          <p:cNvPr id="124" name="TextBox 12"/>
          <p:cNvSpPr txBox="1"/>
          <p:nvPr/>
        </p:nvSpPr>
        <p:spPr>
          <a:xfrm>
            <a:off x="879095" y="3066758"/>
            <a:ext cx="10942067" cy="35829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342900" indent="-342900">
              <a:buSzPct val="100000"/>
              <a:buFont typeface="Arial"/>
              <a:buChar char="•"/>
              <a:defRPr sz="2300" b="1">
                <a:latin typeface="+mj-lt"/>
                <a:ea typeface="+mj-ea"/>
                <a:cs typeface="+mj-cs"/>
                <a:sym typeface="Calibri"/>
              </a:defRPr>
            </a:pPr>
            <a:r>
              <a:t>Local Access </a:t>
            </a:r>
            <a:r>
              <a:rPr b="0"/>
              <a:t>– to community clubs with a choice of locations and times that are age and need appropriate.</a:t>
            </a:r>
          </a:p>
          <a:p>
            <a:pPr marL="342900" indent="-342900">
              <a:buSzPct val="100000"/>
              <a:buFont typeface="Arial"/>
              <a:buChar char="•"/>
              <a:defRPr sz="2300" b="1">
                <a:latin typeface="+mj-lt"/>
                <a:ea typeface="+mj-ea"/>
                <a:cs typeface="+mj-cs"/>
                <a:sym typeface="Calibri"/>
              </a:defRPr>
            </a:pPr>
            <a:r>
              <a:t>Accessible Navigation </a:t>
            </a:r>
            <a:r>
              <a:rPr b="0"/>
              <a:t>– clear information and guidance to support families and allow them to easily access their local provision.</a:t>
            </a:r>
          </a:p>
          <a:p>
            <a:pPr marL="342900" indent="-342900">
              <a:buSzPct val="100000"/>
              <a:buFont typeface="Arial"/>
              <a:buChar char="•"/>
              <a:defRPr sz="2300" b="1">
                <a:latin typeface="+mj-lt"/>
                <a:ea typeface="+mj-ea"/>
                <a:cs typeface="+mj-cs"/>
                <a:sym typeface="Calibri"/>
              </a:defRPr>
            </a:pPr>
            <a:r>
              <a:t>Positive Experiences </a:t>
            </a:r>
            <a:r>
              <a:rPr b="0"/>
              <a:t>– with a range of community clubs and activities covering venue-based clubs and community-based activities. All with the aim of providing children and young people with the opportunity for:</a:t>
            </a:r>
          </a:p>
          <a:p>
            <a:pPr marL="800100" lvl="1" indent="-342900">
              <a:buSzPct val="100000"/>
              <a:buFont typeface="Arial"/>
              <a:buChar char="•"/>
              <a:defRPr sz="2300">
                <a:latin typeface="+mj-lt"/>
                <a:ea typeface="+mj-ea"/>
                <a:cs typeface="+mj-cs"/>
                <a:sym typeface="Calibri"/>
              </a:defRPr>
            </a:pPr>
            <a:r>
              <a:t>Personal development </a:t>
            </a:r>
          </a:p>
          <a:p>
            <a:pPr marL="800100" lvl="1" indent="-342900">
              <a:buSzPct val="100000"/>
              <a:buFont typeface="Arial"/>
              <a:buChar char="•"/>
              <a:defRPr sz="2300">
                <a:latin typeface="+mj-lt"/>
                <a:ea typeface="+mj-ea"/>
                <a:cs typeface="+mj-cs"/>
                <a:sym typeface="Calibri"/>
              </a:defRPr>
            </a:pPr>
            <a:r>
              <a:t>Educational development</a:t>
            </a:r>
          </a:p>
          <a:p>
            <a:pPr marL="800100" lvl="1" indent="-342900">
              <a:buSzPct val="100000"/>
              <a:buFont typeface="Arial"/>
              <a:buChar char="•"/>
              <a:defRPr sz="2300">
                <a:latin typeface="+mj-lt"/>
                <a:ea typeface="+mj-ea"/>
                <a:cs typeface="+mj-cs"/>
                <a:sym typeface="Calibri"/>
              </a:defRPr>
            </a:pPr>
            <a:r>
              <a:t>Social development</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27" name="Oval 1"/>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28" name="Rectangle: Rounded Corners 4"/>
          <p:cNvSpPr/>
          <p:nvPr/>
        </p:nvSpPr>
        <p:spPr>
          <a:xfrm>
            <a:off x="568387" y="654564"/>
            <a:ext cx="5172656"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29"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30" name="Subtitle 2"/>
          <p:cNvSpPr txBox="1"/>
          <p:nvPr/>
        </p:nvSpPr>
        <p:spPr>
          <a:xfrm>
            <a:off x="879095" y="710589"/>
            <a:ext cx="4661199" cy="6016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Our Partnership</a:t>
            </a:r>
          </a:p>
        </p:txBody>
      </p:sp>
      <p:sp>
        <p:nvSpPr>
          <p:cNvPr id="131" name="Content Placeholder 2"/>
          <p:cNvSpPr txBox="1"/>
          <p:nvPr/>
        </p:nvSpPr>
        <p:spPr>
          <a:xfrm>
            <a:off x="879096" y="1551827"/>
            <a:ext cx="10830305" cy="51456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nSpc>
                <a:spcPct val="90000"/>
              </a:lnSpc>
              <a:spcBef>
                <a:spcPts val="1000"/>
              </a:spcBef>
              <a:defRPr sz="2800" b="1">
                <a:solidFill>
                  <a:srgbClr val="7030A0"/>
                </a:solidFill>
                <a:latin typeface="+mj-lt"/>
                <a:ea typeface="+mj-ea"/>
                <a:cs typeface="+mj-cs"/>
                <a:sym typeface="Calibri"/>
              </a:defRPr>
            </a:pPr>
            <a:r>
              <a:t>Greater Choice &amp; Opportunity</a:t>
            </a:r>
            <a:endParaRPr sz="2400"/>
          </a:p>
          <a:p>
            <a:pPr>
              <a:lnSpc>
                <a:spcPct val="90000"/>
              </a:lnSpc>
              <a:spcBef>
                <a:spcPts val="1000"/>
              </a:spcBef>
              <a:defRPr sz="2200">
                <a:latin typeface="+mj-lt"/>
                <a:ea typeface="+mj-ea"/>
                <a:cs typeface="+mj-cs"/>
                <a:sym typeface="Calibri"/>
              </a:defRPr>
            </a:pPr>
            <a:r>
              <a:t>Working together, enables us to offer children and young people choice and opportunities across multiple settings. Empowering them to develop and transition as they explore and grow with different clubs, activities and age categories; from the early years right through to the transition to adulthood. </a:t>
            </a:r>
            <a:endParaRPr sz="2400"/>
          </a:p>
          <a:p>
            <a:pPr>
              <a:lnSpc>
                <a:spcPct val="90000"/>
              </a:lnSpc>
              <a:spcBef>
                <a:spcPts val="1000"/>
              </a:spcBef>
              <a:defRPr sz="2800" b="1">
                <a:solidFill>
                  <a:srgbClr val="7030A0"/>
                </a:solidFill>
                <a:latin typeface="+mj-lt"/>
                <a:ea typeface="+mj-ea"/>
                <a:cs typeface="+mj-cs"/>
                <a:sym typeface="Calibri"/>
              </a:defRPr>
            </a:pPr>
            <a:r>
              <a:t>Greater Expertise</a:t>
            </a:r>
            <a:endParaRPr sz="2400"/>
          </a:p>
          <a:p>
            <a:pPr>
              <a:lnSpc>
                <a:spcPct val="90000"/>
              </a:lnSpc>
              <a:spcBef>
                <a:spcPts val="1000"/>
              </a:spcBef>
              <a:defRPr sz="2200">
                <a:latin typeface="+mj-lt"/>
                <a:ea typeface="+mj-ea"/>
                <a:cs typeface="+mj-cs"/>
                <a:sym typeface="Calibri"/>
              </a:defRPr>
            </a:pPr>
            <a:r>
              <a:t>Whilst each partner has their own specialities and areas of expertise, we work together to offer support and guidance, sharing best practice across the partnership. </a:t>
            </a:r>
            <a:endParaRPr sz="2400"/>
          </a:p>
          <a:p>
            <a:pPr>
              <a:lnSpc>
                <a:spcPct val="90000"/>
              </a:lnSpc>
              <a:spcBef>
                <a:spcPts val="1000"/>
              </a:spcBef>
              <a:defRPr sz="2800" b="1">
                <a:solidFill>
                  <a:srgbClr val="7030A0"/>
                </a:solidFill>
                <a:latin typeface="+mj-lt"/>
                <a:ea typeface="+mj-ea"/>
                <a:cs typeface="+mj-cs"/>
                <a:sym typeface="Calibri"/>
              </a:defRPr>
            </a:pPr>
            <a:r>
              <a:t>Leading the Way</a:t>
            </a:r>
            <a:endParaRPr sz="2400"/>
          </a:p>
          <a:p>
            <a:pPr>
              <a:lnSpc>
                <a:spcPct val="90000"/>
              </a:lnSpc>
              <a:spcBef>
                <a:spcPts val="1000"/>
              </a:spcBef>
              <a:defRPr sz="2200">
                <a:latin typeface="+mj-lt"/>
                <a:ea typeface="+mj-ea"/>
                <a:cs typeface="+mj-cs"/>
                <a:sym typeface="Calibri"/>
              </a:defRPr>
            </a:pPr>
            <a:r>
              <a:t>Using the partnerships collective wealth of knowledge and experience, along with established connections, we can support families more holistically. Looking to lead the way with support and advice, not just for the children and young people, but also their parents, siblings, school settings, support groups  and beyond.</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41" name="Oval 1"/>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42" name="Rectangle: Rounded Corners 4"/>
          <p:cNvSpPr/>
          <p:nvPr/>
        </p:nvSpPr>
        <p:spPr>
          <a:xfrm>
            <a:off x="568384" y="1284483"/>
            <a:ext cx="8413056" cy="706729"/>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43"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44" name="Subtitle 2"/>
          <p:cNvSpPr txBox="1"/>
          <p:nvPr/>
        </p:nvSpPr>
        <p:spPr>
          <a:xfrm>
            <a:off x="879095" y="1340509"/>
            <a:ext cx="8056624" cy="601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How Children &amp; Young People Access</a:t>
            </a:r>
          </a:p>
        </p:txBody>
      </p:sp>
      <p:sp>
        <p:nvSpPr>
          <p:cNvPr id="145" name="Content Placeholder 2"/>
          <p:cNvSpPr txBox="1"/>
          <p:nvPr/>
        </p:nvSpPr>
        <p:spPr>
          <a:xfrm>
            <a:off x="879096" y="2290915"/>
            <a:ext cx="10830305" cy="1788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nSpc>
                <a:spcPct val="90000"/>
              </a:lnSpc>
              <a:spcBef>
                <a:spcPts val="1000"/>
              </a:spcBef>
              <a:defRPr sz="2400" b="1">
                <a:latin typeface="+mj-lt"/>
                <a:ea typeface="+mj-ea"/>
                <a:cs typeface="+mj-cs"/>
                <a:sym typeface="Calibri"/>
              </a:defRPr>
            </a:pPr>
            <a:r>
              <a:t>Short breaks passport ID from Essex County Council</a:t>
            </a:r>
          </a:p>
          <a:p>
            <a:pPr marL="457200" indent="-457200">
              <a:lnSpc>
                <a:spcPct val="90000"/>
              </a:lnSpc>
              <a:spcBef>
                <a:spcPts val="1000"/>
              </a:spcBef>
              <a:buSzPct val="100000"/>
              <a:buFont typeface="Arial"/>
              <a:buChar char="•"/>
              <a:defRPr sz="2400">
                <a:latin typeface="+mj-lt"/>
                <a:ea typeface="+mj-ea"/>
                <a:cs typeface="+mj-cs"/>
                <a:sym typeface="Calibri"/>
              </a:defRPr>
            </a:pPr>
            <a:r>
              <a:t>0 – 19th Birthday</a:t>
            </a:r>
          </a:p>
          <a:p>
            <a:pPr marL="457200" indent="-457200">
              <a:lnSpc>
                <a:spcPct val="90000"/>
              </a:lnSpc>
              <a:spcBef>
                <a:spcPts val="1000"/>
              </a:spcBef>
              <a:buSzPct val="100000"/>
              <a:buFont typeface="Arial"/>
              <a:buChar char="•"/>
              <a:defRPr sz="2400">
                <a:latin typeface="+mj-lt"/>
                <a:ea typeface="+mj-ea"/>
                <a:cs typeface="+mj-cs"/>
                <a:sym typeface="Calibri"/>
              </a:defRPr>
            </a:pPr>
            <a:r>
              <a:t>Live within Essex County Council borders</a:t>
            </a:r>
          </a:p>
          <a:p>
            <a:pPr marL="457200" indent="-457200">
              <a:lnSpc>
                <a:spcPct val="90000"/>
              </a:lnSpc>
              <a:spcBef>
                <a:spcPts val="1000"/>
              </a:spcBef>
              <a:buSzPct val="100000"/>
              <a:buFont typeface="Arial"/>
              <a:buChar char="•"/>
              <a:defRPr sz="2400">
                <a:latin typeface="+mj-lt"/>
                <a:ea typeface="+mj-ea"/>
                <a:cs typeface="+mj-cs"/>
                <a:sym typeface="Calibri"/>
              </a:defRPr>
            </a:pPr>
            <a:r>
              <a:t>Have a diagnosis of special educational needs and/or a physical disability.</a:t>
            </a:r>
          </a:p>
        </p:txBody>
      </p:sp>
      <p:sp>
        <p:nvSpPr>
          <p:cNvPr id="146" name="Content Placeholder 2"/>
          <p:cNvSpPr txBox="1"/>
          <p:nvPr/>
        </p:nvSpPr>
        <p:spPr>
          <a:xfrm>
            <a:off x="879095" y="4381333"/>
            <a:ext cx="10830305" cy="4899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nSpc>
                <a:spcPct val="90000"/>
              </a:lnSpc>
              <a:spcBef>
                <a:spcPts val="1000"/>
              </a:spcBef>
              <a:defRPr sz="3000" b="1">
                <a:latin typeface="+mj-lt"/>
                <a:ea typeface="+mj-ea"/>
                <a:cs typeface="+mj-cs"/>
                <a:sym typeface="Calibri"/>
              </a:defRPr>
            </a:pPr>
            <a:r>
              <a:t>Register online at </a:t>
            </a:r>
            <a:r>
              <a:rPr u="sng">
                <a:solidFill>
                  <a:srgbClr val="0000FF"/>
                </a:solidFill>
                <a:uFill>
                  <a:solidFill>
                    <a:srgbClr val="0000FF"/>
                  </a:solidFill>
                </a:uFill>
                <a:hlinkClick r:id="rId4"/>
              </a:rPr>
              <a:t>www.sendsensation.justgo.com</a:t>
            </a:r>
          </a:p>
        </p:txBody>
      </p:sp>
      <p:sp>
        <p:nvSpPr>
          <p:cNvPr id="147" name="Content Placeholder 2"/>
          <p:cNvSpPr txBox="1"/>
          <p:nvPr/>
        </p:nvSpPr>
        <p:spPr>
          <a:xfrm>
            <a:off x="879094" y="5506912"/>
            <a:ext cx="7294627" cy="5493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3600" b="1">
                <a:solidFill>
                  <a:srgbClr val="7030A0"/>
                </a:solidFill>
                <a:latin typeface="+mj-lt"/>
                <a:ea typeface="+mj-ea"/>
                <a:cs typeface="+mj-cs"/>
                <a:sym typeface="Calibri"/>
              </a:defRPr>
            </a:lvl1pPr>
          </a:lstStyle>
          <a:p>
            <a:r>
              <a:t>How to guides can be provided</a:t>
            </a:r>
          </a:p>
        </p:txBody>
      </p:sp>
      <p:pic>
        <p:nvPicPr>
          <p:cNvPr id="148" name="Picture 8" descr="Picture 8"/>
          <p:cNvPicPr>
            <a:picLocks noChangeAspect="1"/>
          </p:cNvPicPr>
          <p:nvPr/>
        </p:nvPicPr>
        <p:blipFill>
          <a:blip r:embed="rId5"/>
          <a:stretch>
            <a:fillRect/>
          </a:stretch>
        </p:blipFill>
        <p:spPr>
          <a:xfrm rot="387363">
            <a:off x="9492991" y="4624851"/>
            <a:ext cx="2514861" cy="3555789"/>
          </a:xfrm>
          <a:prstGeom prst="rect">
            <a:avLst/>
          </a:prstGeom>
          <a:ln w="12700">
            <a:miter lim="400000"/>
          </a:ln>
          <a:effectLst>
            <a:outerShdw blurRad="50800" dist="38100" dir="2700000" rotWithShape="0">
              <a:srgbClr val="000000">
                <a:alpha val="40000"/>
              </a:srgbClr>
            </a:outerShdw>
          </a:effectLst>
        </p:spPr>
      </p:pic>
      <p:pic>
        <p:nvPicPr>
          <p:cNvPr id="149" name="Picture 12" descr="Picture 12"/>
          <p:cNvPicPr>
            <a:picLocks noChangeAspect="1"/>
          </p:cNvPicPr>
          <p:nvPr/>
        </p:nvPicPr>
        <p:blipFill>
          <a:blip r:embed="rId6"/>
          <a:stretch>
            <a:fillRect/>
          </a:stretch>
        </p:blipFill>
        <p:spPr>
          <a:xfrm>
            <a:off x="7443747" y="5321589"/>
            <a:ext cx="2633002" cy="3722829"/>
          </a:xfrm>
          <a:prstGeom prst="rect">
            <a:avLst/>
          </a:prstGeom>
          <a:ln w="12700">
            <a:miter lim="400000"/>
          </a:ln>
          <a:effectLst>
            <a:outerShdw blurRad="50800" dist="38100" dir="2700000" rotWithShape="0">
              <a:srgbClr val="000000">
                <a:alpha val="40000"/>
              </a:srgbClr>
            </a:outerShdw>
          </a:effec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52" name="Oval 1"/>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53"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54" name="Content Placeholder 2"/>
          <p:cNvSpPr txBox="1"/>
          <p:nvPr/>
        </p:nvSpPr>
        <p:spPr>
          <a:xfrm>
            <a:off x="879096" y="2290914"/>
            <a:ext cx="10830305" cy="30620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457200" indent="-457200">
              <a:lnSpc>
                <a:spcPct val="90000"/>
              </a:lnSpc>
              <a:spcBef>
                <a:spcPts val="1000"/>
              </a:spcBef>
              <a:buSzPct val="100000"/>
              <a:buFont typeface="Arial"/>
              <a:buChar char="•"/>
              <a:defRPr sz="2800">
                <a:latin typeface="+mj-lt"/>
                <a:ea typeface="+mj-ea"/>
                <a:cs typeface="+mj-cs"/>
                <a:sym typeface="Calibri"/>
              </a:defRPr>
            </a:pPr>
            <a:r>
              <a:t>Registration form completed online with the SB passport ID </a:t>
            </a:r>
          </a:p>
          <a:p>
            <a:pPr marL="457200" indent="-457200">
              <a:lnSpc>
                <a:spcPct val="90000"/>
              </a:lnSpc>
              <a:spcBef>
                <a:spcPts val="1000"/>
              </a:spcBef>
              <a:buSzPct val="100000"/>
              <a:buFont typeface="Arial"/>
              <a:buChar char="•"/>
              <a:defRPr sz="2800">
                <a:latin typeface="+mj-lt"/>
                <a:ea typeface="+mj-ea"/>
                <a:cs typeface="+mj-cs"/>
                <a:sym typeface="Calibri"/>
              </a:defRPr>
            </a:pPr>
            <a:r>
              <a:t>Issued a Send Sensation membership number</a:t>
            </a:r>
            <a:endParaRPr sz="2400"/>
          </a:p>
          <a:p>
            <a:pPr marL="457200" indent="-457200">
              <a:lnSpc>
                <a:spcPct val="90000"/>
              </a:lnSpc>
              <a:spcBef>
                <a:spcPts val="1000"/>
              </a:spcBef>
              <a:buSzPct val="100000"/>
              <a:buFont typeface="Arial"/>
              <a:buChar char="•"/>
              <a:defRPr sz="2800">
                <a:latin typeface="+mj-lt"/>
                <a:ea typeface="+mj-ea"/>
                <a:cs typeface="+mj-cs"/>
                <a:sym typeface="Calibri"/>
              </a:defRPr>
            </a:pPr>
            <a:r>
              <a:t>Add clubs to your profile</a:t>
            </a:r>
            <a:endParaRPr sz="2400"/>
          </a:p>
          <a:p>
            <a:pPr marL="457200" indent="-457200">
              <a:lnSpc>
                <a:spcPct val="90000"/>
              </a:lnSpc>
              <a:spcBef>
                <a:spcPts val="1000"/>
              </a:spcBef>
              <a:buSzPct val="100000"/>
              <a:buFont typeface="Arial"/>
              <a:buChar char="•"/>
              <a:defRPr sz="2800">
                <a:latin typeface="+mj-lt"/>
                <a:ea typeface="+mj-ea"/>
                <a:cs typeface="+mj-cs"/>
                <a:sym typeface="Calibri"/>
              </a:defRPr>
            </a:pPr>
            <a:r>
              <a:t>Clubs will contact to carry out individual needs assessment</a:t>
            </a:r>
            <a:endParaRPr sz="2400"/>
          </a:p>
          <a:p>
            <a:pPr marL="457200" indent="-457200">
              <a:lnSpc>
                <a:spcPct val="90000"/>
              </a:lnSpc>
              <a:spcBef>
                <a:spcPts val="1000"/>
              </a:spcBef>
              <a:buSzPct val="100000"/>
              <a:buFont typeface="Arial"/>
              <a:buChar char="•"/>
              <a:defRPr sz="2800">
                <a:latin typeface="+mj-lt"/>
                <a:ea typeface="+mj-ea"/>
                <a:cs typeface="+mj-cs"/>
                <a:sym typeface="Calibri"/>
              </a:defRPr>
            </a:pPr>
            <a:r>
              <a:t>Club approval</a:t>
            </a:r>
            <a:endParaRPr sz="2400"/>
          </a:p>
          <a:p>
            <a:pPr marL="457200" indent="-457200">
              <a:lnSpc>
                <a:spcPct val="90000"/>
              </a:lnSpc>
              <a:spcBef>
                <a:spcPts val="1000"/>
              </a:spcBef>
              <a:buSzPct val="100000"/>
              <a:buFont typeface="Arial"/>
              <a:buChar char="•"/>
              <a:defRPr sz="2800">
                <a:latin typeface="+mj-lt"/>
                <a:ea typeface="+mj-ea"/>
                <a:cs typeface="+mj-cs"/>
                <a:sym typeface="Calibri"/>
              </a:defRPr>
            </a:pPr>
            <a:r>
              <a:t>Book clubs and activities &amp; enjoy!</a:t>
            </a:r>
          </a:p>
        </p:txBody>
      </p:sp>
      <p:sp>
        <p:nvSpPr>
          <p:cNvPr id="155" name="Rectangle: Rounded Corners 7"/>
          <p:cNvSpPr/>
          <p:nvPr/>
        </p:nvSpPr>
        <p:spPr>
          <a:xfrm>
            <a:off x="568387" y="654564"/>
            <a:ext cx="5172656"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56" name="Subtitle 2"/>
          <p:cNvSpPr txBox="1"/>
          <p:nvPr/>
        </p:nvSpPr>
        <p:spPr>
          <a:xfrm>
            <a:off x="879095" y="710589"/>
            <a:ext cx="4661199" cy="6016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The Process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59" name="Oval 1"/>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60"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61" name="Rectangle: Rounded Corners 7"/>
          <p:cNvSpPr/>
          <p:nvPr/>
        </p:nvSpPr>
        <p:spPr>
          <a:xfrm>
            <a:off x="568387" y="243083"/>
            <a:ext cx="5172656" cy="706729"/>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62" name="Subtitle 2"/>
          <p:cNvSpPr txBox="1"/>
          <p:nvPr/>
        </p:nvSpPr>
        <p:spPr>
          <a:xfrm>
            <a:off x="879095" y="299109"/>
            <a:ext cx="4661199" cy="6016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Timetable</a:t>
            </a:r>
          </a:p>
        </p:txBody>
      </p:sp>
      <p:pic>
        <p:nvPicPr>
          <p:cNvPr id="2" name="Picture 1" descr="A calendar with colorful squares and text&#10;&#10;Description automatically generated">
            <a:extLst>
              <a:ext uri="{FF2B5EF4-FFF2-40B4-BE49-F238E27FC236}">
                <a16:creationId xmlns:a16="http://schemas.microsoft.com/office/drawing/2014/main" id="{39FD12F5-ECC6-4EAF-3287-6B56072C2AA0}"/>
              </a:ext>
            </a:extLst>
          </p:cNvPr>
          <p:cNvPicPr>
            <a:picLocks noChangeAspect="1"/>
          </p:cNvPicPr>
          <p:nvPr/>
        </p:nvPicPr>
        <p:blipFill>
          <a:blip r:embed="rId4"/>
          <a:stretch>
            <a:fillRect/>
          </a:stretch>
        </p:blipFill>
        <p:spPr>
          <a:xfrm>
            <a:off x="2515710" y="1151793"/>
            <a:ext cx="6559773" cy="5704740"/>
          </a:xfrm>
          <a:prstGeom prst="rect">
            <a:avLst/>
          </a:prstGeom>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 name="Picture 11" descr="Picture 11"/>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166" name="Oval 1"/>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167" name="Picture 3" descr="Picture 3"/>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169" name="Rectangle: Rounded Corners 7"/>
          <p:cNvSpPr/>
          <p:nvPr/>
        </p:nvSpPr>
        <p:spPr>
          <a:xfrm>
            <a:off x="568387" y="243083"/>
            <a:ext cx="5172656" cy="706729"/>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170" name="Subtitle 2"/>
          <p:cNvSpPr txBox="1"/>
          <p:nvPr/>
        </p:nvSpPr>
        <p:spPr>
          <a:xfrm>
            <a:off x="879095" y="299109"/>
            <a:ext cx="4661199" cy="6016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nSpc>
                <a:spcPct val="90000"/>
              </a:lnSpc>
              <a:spcBef>
                <a:spcPts val="1000"/>
              </a:spcBef>
              <a:defRPr sz="4000" b="1">
                <a:latin typeface="+mj-lt"/>
                <a:ea typeface="+mj-ea"/>
                <a:cs typeface="+mj-cs"/>
                <a:sym typeface="Calibri"/>
              </a:defRPr>
            </a:lvl1pPr>
          </a:lstStyle>
          <a:p>
            <a:r>
              <a:t>Timetable</a:t>
            </a:r>
          </a:p>
        </p:txBody>
      </p:sp>
      <p:pic>
        <p:nvPicPr>
          <p:cNvPr id="2" name="Picture 1">
            <a:extLst>
              <a:ext uri="{FF2B5EF4-FFF2-40B4-BE49-F238E27FC236}">
                <a16:creationId xmlns:a16="http://schemas.microsoft.com/office/drawing/2014/main" id="{176B4297-9BB4-EAE6-7104-022741E17B5B}"/>
              </a:ext>
            </a:extLst>
          </p:cNvPr>
          <p:cNvPicPr>
            <a:picLocks noChangeAspect="1"/>
          </p:cNvPicPr>
          <p:nvPr/>
        </p:nvPicPr>
        <p:blipFill>
          <a:blip r:embed="rId4"/>
          <a:stretch>
            <a:fillRect/>
          </a:stretch>
        </p:blipFill>
        <p:spPr>
          <a:xfrm>
            <a:off x="1124258" y="968620"/>
            <a:ext cx="4162542" cy="5887915"/>
          </a:xfrm>
          <a:prstGeom prst="rect">
            <a:avLst/>
          </a:prstGeom>
        </p:spPr>
      </p:pic>
      <p:pic>
        <p:nvPicPr>
          <p:cNvPr id="3" name="Picture 2" descr="A calendar with text on it&#10;&#10;Description automatically generated">
            <a:extLst>
              <a:ext uri="{FF2B5EF4-FFF2-40B4-BE49-F238E27FC236}">
                <a16:creationId xmlns:a16="http://schemas.microsoft.com/office/drawing/2014/main" id="{4587EACD-B76C-9482-3832-DA4AE4F1DE74}"/>
              </a:ext>
            </a:extLst>
          </p:cNvPr>
          <p:cNvPicPr>
            <a:picLocks noChangeAspect="1"/>
          </p:cNvPicPr>
          <p:nvPr/>
        </p:nvPicPr>
        <p:blipFill>
          <a:blip r:embed="rId5"/>
          <a:stretch>
            <a:fillRect/>
          </a:stretch>
        </p:blipFill>
        <p:spPr>
          <a:xfrm>
            <a:off x="5713563" y="1855177"/>
            <a:ext cx="5820451" cy="4114800"/>
          </a:xfrm>
          <a:prstGeom prst="rect">
            <a:avLst/>
          </a:prstGeom>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11" descr="Picture 11">
            <a:extLst>
              <a:ext uri="{FF2B5EF4-FFF2-40B4-BE49-F238E27FC236}">
                <a16:creationId xmlns:a16="http://schemas.microsoft.com/office/drawing/2014/main" id="{34591C4C-3ED9-2A8A-3F73-CF48828CAAD8}"/>
              </a:ext>
            </a:extLst>
          </p:cNvPr>
          <p:cNvPicPr>
            <a:picLocks noChangeAspect="1"/>
          </p:cNvPicPr>
          <p:nvPr/>
        </p:nvPicPr>
        <p:blipFill>
          <a:blip r:embed="rId2"/>
          <a:stretch>
            <a:fillRect/>
          </a:stretch>
        </p:blipFill>
        <p:spPr>
          <a:xfrm>
            <a:off x="11067691" y="211697"/>
            <a:ext cx="935257" cy="935257"/>
          </a:xfrm>
          <a:prstGeom prst="rect">
            <a:avLst/>
          </a:prstGeom>
          <a:ln w="12700">
            <a:miter lim="400000"/>
          </a:ln>
        </p:spPr>
      </p:pic>
      <p:sp>
        <p:nvSpPr>
          <p:cNvPr id="23" name="Oval 22">
            <a:extLst>
              <a:ext uri="{FF2B5EF4-FFF2-40B4-BE49-F238E27FC236}">
                <a16:creationId xmlns:a16="http://schemas.microsoft.com/office/drawing/2014/main" id="{BF42EE3D-C4AA-2B8B-7D97-5383BD1E3FD4}"/>
              </a:ext>
            </a:extLst>
          </p:cNvPr>
          <p:cNvSpPr/>
          <p:nvPr/>
        </p:nvSpPr>
        <p:spPr>
          <a:xfrm>
            <a:off x="-1584447" y="1734866"/>
            <a:ext cx="6615956" cy="6615956"/>
          </a:xfrm>
          <a:prstGeom prst="ellipse">
            <a:avLst/>
          </a:prstGeom>
          <a:solidFill>
            <a:srgbClr val="7030A0">
              <a:alpha val="10196"/>
            </a:srgb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25" name="Picture 3" descr="Picture 3">
            <a:extLst>
              <a:ext uri="{FF2B5EF4-FFF2-40B4-BE49-F238E27FC236}">
                <a16:creationId xmlns:a16="http://schemas.microsoft.com/office/drawing/2014/main" id="{7779B39B-78AB-1252-FF7E-962515B4F8B6}"/>
              </a:ext>
            </a:extLst>
          </p:cNvPr>
          <p:cNvPicPr>
            <a:picLocks noChangeAspect="1"/>
          </p:cNvPicPr>
          <p:nvPr/>
        </p:nvPicPr>
        <p:blipFill>
          <a:blip r:embed="rId3"/>
          <a:stretch>
            <a:fillRect/>
          </a:stretch>
        </p:blipFill>
        <p:spPr>
          <a:xfrm>
            <a:off x="7989385" y="255386"/>
            <a:ext cx="2878832" cy="891568"/>
          </a:xfrm>
          <a:prstGeom prst="rect">
            <a:avLst/>
          </a:prstGeom>
          <a:ln w="12700">
            <a:miter lim="400000"/>
          </a:ln>
        </p:spPr>
      </p:pic>
      <p:sp>
        <p:nvSpPr>
          <p:cNvPr id="29" name="Rectangle: Rounded Corners 7">
            <a:extLst>
              <a:ext uri="{FF2B5EF4-FFF2-40B4-BE49-F238E27FC236}">
                <a16:creationId xmlns:a16="http://schemas.microsoft.com/office/drawing/2014/main" id="{DA4028F8-29B6-3ED6-F675-297B9A4B323A}"/>
              </a:ext>
            </a:extLst>
          </p:cNvPr>
          <p:cNvSpPr/>
          <p:nvPr/>
        </p:nvSpPr>
        <p:spPr>
          <a:xfrm>
            <a:off x="568387" y="654564"/>
            <a:ext cx="5172656"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31" name="Subtitle 2">
            <a:extLst>
              <a:ext uri="{FF2B5EF4-FFF2-40B4-BE49-F238E27FC236}">
                <a16:creationId xmlns:a16="http://schemas.microsoft.com/office/drawing/2014/main" id="{DABDE63F-E618-A430-03C5-53C06F4F145A}"/>
              </a:ext>
            </a:extLst>
          </p:cNvPr>
          <p:cNvSpPr txBox="1"/>
          <p:nvPr/>
        </p:nvSpPr>
        <p:spPr>
          <a:xfrm>
            <a:off x="879095" y="710589"/>
            <a:ext cx="4661199" cy="6463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t">
            <a:spAutoFit/>
          </a:bodyPr>
          <a:lstStyle>
            <a:lvl1pPr>
              <a:lnSpc>
                <a:spcPct val="90000"/>
              </a:lnSpc>
              <a:spcBef>
                <a:spcPts val="1000"/>
              </a:spcBef>
              <a:defRPr sz="4000" b="1">
                <a:latin typeface="+mj-lt"/>
                <a:ea typeface="+mj-ea"/>
                <a:cs typeface="+mj-cs"/>
                <a:sym typeface="Calibri"/>
              </a:defRPr>
            </a:lvl1pPr>
          </a:lstStyle>
          <a:p>
            <a:r>
              <a:rPr lang="en-GB" dirty="0"/>
              <a:t>More Information...</a:t>
            </a:r>
          </a:p>
        </p:txBody>
      </p:sp>
      <p:sp>
        <p:nvSpPr>
          <p:cNvPr id="33" name="Rectangle: Rounded Corners 4">
            <a:extLst>
              <a:ext uri="{FF2B5EF4-FFF2-40B4-BE49-F238E27FC236}">
                <a16:creationId xmlns:a16="http://schemas.microsoft.com/office/drawing/2014/main" id="{C9203974-8577-82E5-C24C-62BF5E8F2BC7}"/>
              </a:ext>
            </a:extLst>
          </p:cNvPr>
          <p:cNvSpPr/>
          <p:nvPr/>
        </p:nvSpPr>
        <p:spPr>
          <a:xfrm>
            <a:off x="1826003" y="2838692"/>
            <a:ext cx="8745150"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35" name="Subtitle 2">
            <a:extLst>
              <a:ext uri="{FF2B5EF4-FFF2-40B4-BE49-F238E27FC236}">
                <a16:creationId xmlns:a16="http://schemas.microsoft.com/office/drawing/2014/main" id="{47D033CF-4381-F0B6-0404-7B844A28394F}"/>
              </a:ext>
            </a:extLst>
          </p:cNvPr>
          <p:cNvSpPr txBox="1"/>
          <p:nvPr/>
        </p:nvSpPr>
        <p:spPr>
          <a:xfrm>
            <a:off x="3218410" y="2844189"/>
            <a:ext cx="5852162" cy="6016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lnSpc>
                <a:spcPct val="90000"/>
              </a:lnSpc>
              <a:spcBef>
                <a:spcPts val="1000"/>
              </a:spcBef>
              <a:defRPr sz="4000" b="1">
                <a:latin typeface="+mj-lt"/>
                <a:ea typeface="+mj-ea"/>
                <a:cs typeface="+mj-cs"/>
                <a:sym typeface="Calibri"/>
              </a:defRPr>
            </a:lvl1pPr>
          </a:lstStyle>
          <a:p>
            <a:r>
              <a:t>www.sendsensation.co.uk</a:t>
            </a:r>
          </a:p>
        </p:txBody>
      </p:sp>
      <p:sp>
        <p:nvSpPr>
          <p:cNvPr id="37" name="Rectangle: Rounded Corners 4">
            <a:extLst>
              <a:ext uri="{FF2B5EF4-FFF2-40B4-BE49-F238E27FC236}">
                <a16:creationId xmlns:a16="http://schemas.microsoft.com/office/drawing/2014/main" id="{360A97B8-7964-D4E2-476F-7B70EBFCF486}"/>
              </a:ext>
            </a:extLst>
          </p:cNvPr>
          <p:cNvSpPr/>
          <p:nvPr/>
        </p:nvSpPr>
        <p:spPr>
          <a:xfrm>
            <a:off x="1824538" y="3826361"/>
            <a:ext cx="8745149"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39" name="Subtitle 2">
            <a:extLst>
              <a:ext uri="{FF2B5EF4-FFF2-40B4-BE49-F238E27FC236}">
                <a16:creationId xmlns:a16="http://schemas.microsoft.com/office/drawing/2014/main" id="{7E3B3FE3-E3F6-174D-F85C-9BAD8EC8ADFF}"/>
              </a:ext>
            </a:extLst>
          </p:cNvPr>
          <p:cNvSpPr txBox="1"/>
          <p:nvPr/>
        </p:nvSpPr>
        <p:spPr>
          <a:xfrm>
            <a:off x="1766214" y="3861166"/>
            <a:ext cx="8753623" cy="6463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nchor="t">
            <a:spAutoFit/>
          </a:bodyPr>
          <a:lstStyle>
            <a:lvl1pPr algn="ctr">
              <a:lnSpc>
                <a:spcPct val="90000"/>
              </a:lnSpc>
              <a:spcBef>
                <a:spcPts val="1000"/>
              </a:spcBef>
              <a:defRPr sz="4000" b="1">
                <a:latin typeface="+mj-lt"/>
                <a:ea typeface="+mj-ea"/>
                <a:cs typeface="+mj-cs"/>
                <a:sym typeface="Calibri"/>
              </a:defRPr>
            </a:lvl1pPr>
          </a:lstStyle>
          <a:p>
            <a:r>
              <a:rPr lang="en-US" dirty="0"/>
              <a:t> essexshortbreaks@sendsensation.co.uk</a:t>
            </a:r>
          </a:p>
        </p:txBody>
      </p:sp>
      <p:sp>
        <p:nvSpPr>
          <p:cNvPr id="40" name="Rectangle: Rounded Corners 4">
            <a:extLst>
              <a:ext uri="{FF2B5EF4-FFF2-40B4-BE49-F238E27FC236}">
                <a16:creationId xmlns:a16="http://schemas.microsoft.com/office/drawing/2014/main" id="{8C8B7535-C7A8-5483-A48F-E6C02E478D6B}"/>
              </a:ext>
            </a:extLst>
          </p:cNvPr>
          <p:cNvSpPr/>
          <p:nvPr/>
        </p:nvSpPr>
        <p:spPr>
          <a:xfrm>
            <a:off x="1840657" y="4816961"/>
            <a:ext cx="8745150" cy="706728"/>
          </a:xfrm>
          <a:prstGeom prst="roundRect">
            <a:avLst>
              <a:gd name="adj" fmla="val 16667"/>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41" name="Subtitle 2">
            <a:extLst>
              <a:ext uri="{FF2B5EF4-FFF2-40B4-BE49-F238E27FC236}">
                <a16:creationId xmlns:a16="http://schemas.microsoft.com/office/drawing/2014/main" id="{C4E59F75-DAC5-467B-41B9-2DB43DEDC261}"/>
              </a:ext>
            </a:extLst>
          </p:cNvPr>
          <p:cNvSpPr txBox="1"/>
          <p:nvPr/>
        </p:nvSpPr>
        <p:spPr>
          <a:xfrm>
            <a:off x="3269699" y="4881073"/>
            <a:ext cx="5852162" cy="6463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t">
            <a:spAutoFit/>
          </a:bodyPr>
          <a:lstStyle>
            <a:lvl1pPr algn="ctr">
              <a:lnSpc>
                <a:spcPct val="90000"/>
              </a:lnSpc>
              <a:spcBef>
                <a:spcPts val="1000"/>
              </a:spcBef>
              <a:defRPr sz="4000" b="1">
                <a:latin typeface="+mj-lt"/>
                <a:ea typeface="+mj-ea"/>
                <a:cs typeface="+mj-cs"/>
                <a:sym typeface="Calibri"/>
              </a:defRPr>
            </a:lvl1pPr>
          </a:lstStyle>
          <a:p>
            <a:r>
              <a:rPr lang="en-US" dirty="0">
                <a:ea typeface="+mj-lt"/>
                <a:cs typeface="+mj-lt"/>
              </a:rPr>
              <a:t>Tel: 033 30 50 90 97</a:t>
            </a:r>
            <a:endParaRPr lang="en-US" dirty="0"/>
          </a:p>
        </p:txBody>
      </p:sp>
    </p:spTree>
    <p:extLst>
      <p:ext uri="{BB962C8B-B14F-4D97-AF65-F5344CB8AC3E}">
        <p14:creationId xmlns:p14="http://schemas.microsoft.com/office/powerpoint/2010/main" val="1088860086"/>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437</Words>
  <Application>Microsoft Office PowerPoint</Application>
  <PresentationFormat>Widescreen</PresentationFormat>
  <Paragraphs>41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 Shina - SEND Inclusion Partner</dc:creator>
  <cp:lastModifiedBy>Raj Shina - SEND Inclusion Partner</cp:lastModifiedBy>
  <cp:revision>64</cp:revision>
  <dcterms:modified xsi:type="dcterms:W3CDTF">2024-01-18T13:36:17Z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9d8be9e-c8d9-4b9c-bd40-2c27cc7ea2e6_Enabled">
    <vt:lpwstr>true</vt:lpwstr>
  </property>
  <property fmtid="{D5CDD505-2E9C-101B-9397-08002B2CF9AE}" pid="3" name="MSIP_Label_39d8be9e-c8d9-4b9c-bd40-2c27cc7ea2e6_SetDate">
    <vt:lpwstr>2024-01-18T13:36:11Z</vt:lpwstr>
  </property>
  <property fmtid="{D5CDD505-2E9C-101B-9397-08002B2CF9AE}" pid="4" name="MSIP_Label_39d8be9e-c8d9-4b9c-bd40-2c27cc7ea2e6_Method">
    <vt:lpwstr>Standard</vt:lpwstr>
  </property>
  <property fmtid="{D5CDD505-2E9C-101B-9397-08002B2CF9AE}" pid="5" name="MSIP_Label_39d8be9e-c8d9-4b9c-bd40-2c27cc7ea2e6_Name">
    <vt:lpwstr>39d8be9e-c8d9-4b9c-bd40-2c27cc7ea2e6</vt:lpwstr>
  </property>
  <property fmtid="{D5CDD505-2E9C-101B-9397-08002B2CF9AE}" pid="6" name="MSIP_Label_39d8be9e-c8d9-4b9c-bd40-2c27cc7ea2e6_SiteId">
    <vt:lpwstr>a8b4324f-155c-4215-a0f1-7ed8cc9a992f</vt:lpwstr>
  </property>
  <property fmtid="{D5CDD505-2E9C-101B-9397-08002B2CF9AE}" pid="7" name="MSIP_Label_39d8be9e-c8d9-4b9c-bd40-2c27cc7ea2e6_ActionId">
    <vt:lpwstr>dfaaaf98-f539-454d-ba28-55797ace2329</vt:lpwstr>
  </property>
  <property fmtid="{D5CDD505-2E9C-101B-9397-08002B2CF9AE}" pid="8" name="MSIP_Label_39d8be9e-c8d9-4b9c-bd40-2c27cc7ea2e6_ContentBits">
    <vt:lpwstr>0</vt:lpwstr>
  </property>
</Properties>
</file>